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0" d="100"/>
          <a:sy n="110" d="100"/>
        </p:scale>
        <p:origin x="-1062"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26.03.2014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26.03.2014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26.03.2014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26.03.2014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26.03.2014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26.03.2014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26.03.2014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26.03.2014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26.03.2014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26.03.2014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26.03.2014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26.03.2014</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67544" y="2852936"/>
            <a:ext cx="7772400" cy="1470025"/>
          </a:xfrm>
        </p:spPr>
        <p:txBody>
          <a:bodyPr>
            <a:noAutofit/>
          </a:bodyPr>
          <a:lstStyle/>
          <a:p>
            <a:r>
              <a:rPr lang="kk-KZ" sz="8800" b="1" dirty="0" smtClean="0"/>
              <a:t>Бәсекелестік.</a:t>
            </a:r>
            <a:r>
              <a:rPr lang="ru-RU" sz="8800" dirty="0" smtClean="0"/>
              <a:t/>
            </a:r>
            <a:br>
              <a:rPr lang="ru-RU" sz="8800" dirty="0" smtClean="0"/>
            </a:br>
            <a:endParaRPr lang="ru-RU" sz="8800" dirty="0"/>
          </a:p>
        </p:txBody>
      </p:sp>
      <p:pic>
        <p:nvPicPr>
          <p:cNvPr id="1026" name="Picture 2"/>
          <p:cNvPicPr>
            <a:picLocks noChangeAspect="1" noChangeArrowheads="1"/>
          </p:cNvPicPr>
          <p:nvPr/>
        </p:nvPicPr>
        <p:blipFill>
          <a:blip r:embed="rId2" cstate="print"/>
          <a:srcRect/>
          <a:stretch>
            <a:fillRect/>
          </a:stretch>
        </p:blipFill>
        <p:spPr bwMode="auto">
          <a:xfrm>
            <a:off x="0" y="0"/>
            <a:ext cx="2699792" cy="2276872"/>
          </a:xfrm>
          <a:prstGeom prst="rect">
            <a:avLst/>
          </a:prstGeom>
          <a:noFill/>
          <a:ln w="9525">
            <a:noFill/>
            <a:miter lim="800000"/>
            <a:headEnd/>
            <a:tailEnd/>
          </a:ln>
        </p:spPr>
      </p:pic>
      <p:pic>
        <p:nvPicPr>
          <p:cNvPr id="1027" name="Picture 3"/>
          <p:cNvPicPr>
            <a:picLocks noChangeAspect="1" noChangeArrowheads="1"/>
          </p:cNvPicPr>
          <p:nvPr/>
        </p:nvPicPr>
        <p:blipFill>
          <a:blip r:embed="rId3" cstate="print"/>
          <a:srcRect/>
          <a:stretch>
            <a:fillRect/>
          </a:stretch>
        </p:blipFill>
        <p:spPr bwMode="auto">
          <a:xfrm>
            <a:off x="6524625" y="3789041"/>
            <a:ext cx="2619375" cy="3068960"/>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solidFill>
            <a:schemeClr val="accent3">
              <a:lumMod val="75000"/>
            </a:schemeClr>
          </a:solidFill>
        </p:spPr>
        <p:txBody>
          <a:bodyPr/>
          <a:lstStyle/>
          <a:p>
            <a:r>
              <a:rPr lang="ru-RU" dirty="0" smtClean="0"/>
              <a:t>4-бап. </a:t>
            </a:r>
            <a:r>
              <a:rPr lang="ru-RU" dirty="0" err="1" smtClean="0"/>
              <a:t>Бәсекелестік қағидаттары</a:t>
            </a:r>
            <a:endParaRPr lang="ru-RU" dirty="0"/>
          </a:p>
        </p:txBody>
      </p:sp>
      <p:sp>
        <p:nvSpPr>
          <p:cNvPr id="3" name="Содержимое 2"/>
          <p:cNvSpPr>
            <a:spLocks noGrp="1"/>
          </p:cNvSpPr>
          <p:nvPr>
            <p:ph idx="1"/>
          </p:nvPr>
        </p:nvSpPr>
        <p:spPr/>
        <p:txBody>
          <a:bodyPr/>
          <a:lstStyle/>
          <a:p>
            <a:pPr>
              <a:buNone/>
            </a:pPr>
            <a:endParaRPr lang="ru-RU" dirty="0"/>
          </a:p>
        </p:txBody>
      </p:sp>
      <p:sp>
        <p:nvSpPr>
          <p:cNvPr id="4" name="Овальная выноска 3"/>
          <p:cNvSpPr/>
          <p:nvPr/>
        </p:nvSpPr>
        <p:spPr>
          <a:xfrm>
            <a:off x="251520" y="1916832"/>
            <a:ext cx="8892480" cy="1512168"/>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None/>
            </a:pPr>
            <a:r>
              <a:rPr lang="ru-RU" sz="3600" dirty="0" smtClean="0"/>
              <a:t> </a:t>
            </a:r>
            <a:r>
              <a:rPr lang="ru-RU" sz="3600" b="1" dirty="0" err="1" smtClean="0">
                <a:solidFill>
                  <a:srgbClr val="FF0000"/>
                </a:solidFill>
              </a:rPr>
              <a:t>Бәсекелестік мынадай</a:t>
            </a:r>
            <a:r>
              <a:rPr lang="ru-RU" sz="3600" b="1" dirty="0" smtClean="0">
                <a:solidFill>
                  <a:srgbClr val="FF0000"/>
                </a:solidFill>
              </a:rPr>
              <a:t> </a:t>
            </a:r>
            <a:r>
              <a:rPr lang="ru-RU" sz="3600" b="1" dirty="0" err="1" smtClean="0">
                <a:solidFill>
                  <a:srgbClr val="FF0000"/>
                </a:solidFill>
              </a:rPr>
              <a:t>қағидаттарға жауап</a:t>
            </a:r>
            <a:r>
              <a:rPr lang="ru-RU" sz="3600" b="1" dirty="0" smtClean="0">
                <a:solidFill>
                  <a:srgbClr val="FF0000"/>
                </a:solidFill>
              </a:rPr>
              <a:t> </a:t>
            </a:r>
            <a:r>
              <a:rPr lang="ru-RU" sz="3600" b="1" dirty="0" err="1" smtClean="0">
                <a:solidFill>
                  <a:srgbClr val="FF0000"/>
                </a:solidFill>
              </a:rPr>
              <a:t>беруі</a:t>
            </a:r>
            <a:r>
              <a:rPr lang="ru-RU" sz="3600" b="1" dirty="0" smtClean="0">
                <a:solidFill>
                  <a:srgbClr val="FF0000"/>
                </a:solidFill>
              </a:rPr>
              <a:t> </a:t>
            </a:r>
            <a:r>
              <a:rPr lang="ru-RU" sz="3600" b="1" dirty="0" err="1" smtClean="0">
                <a:solidFill>
                  <a:srgbClr val="FF0000"/>
                </a:solidFill>
              </a:rPr>
              <a:t>тиіс</a:t>
            </a:r>
            <a:r>
              <a:rPr lang="ru-RU" sz="3600" b="1" dirty="0" smtClean="0">
                <a:solidFill>
                  <a:srgbClr val="FF0000"/>
                </a:solidFill>
              </a:rPr>
              <a:t>:  </a:t>
            </a:r>
          </a:p>
        </p:txBody>
      </p:sp>
      <p:sp>
        <p:nvSpPr>
          <p:cNvPr id="5" name="Скругленная прямоугольная выноска 4"/>
          <p:cNvSpPr/>
          <p:nvPr/>
        </p:nvSpPr>
        <p:spPr>
          <a:xfrm>
            <a:off x="7236296" y="3789040"/>
            <a:ext cx="1296144" cy="1224136"/>
          </a:xfrm>
          <a:prstGeom prst="wedgeRoundRectCallout">
            <a:avLst>
              <a:gd name="adj1" fmla="val -21776"/>
              <a:gd name="adj2" fmla="val -134628"/>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 </a:t>
            </a:r>
            <a:r>
              <a:rPr lang="ru-RU" dirty="0" err="1" smtClean="0"/>
              <a:t>тұтынушылар құқықтарын сақтау.</a:t>
            </a:r>
            <a:endParaRPr lang="ru-RU" dirty="0"/>
          </a:p>
        </p:txBody>
      </p:sp>
      <p:sp>
        <p:nvSpPr>
          <p:cNvPr id="6" name="Скругленная прямоугольная выноска 5"/>
          <p:cNvSpPr/>
          <p:nvPr/>
        </p:nvSpPr>
        <p:spPr>
          <a:xfrm>
            <a:off x="2843808" y="3933056"/>
            <a:ext cx="1872208" cy="612648"/>
          </a:xfrm>
          <a:prstGeom prst="wedgeRoundRectCallout">
            <a:avLst>
              <a:gd name="adj1" fmla="val 2666"/>
              <a:gd name="adj2" fmla="val -116323"/>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err="1" smtClean="0"/>
              <a:t>әділеттілік</a:t>
            </a:r>
            <a:r>
              <a:rPr lang="ru-RU" dirty="0" err="1" smtClean="0"/>
              <a:t>;</a:t>
            </a:r>
            <a:r>
              <a:rPr lang="ru-RU" dirty="0" smtClean="0"/>
              <a:t> </a:t>
            </a:r>
            <a:endParaRPr lang="ru-RU" dirty="0"/>
          </a:p>
        </p:txBody>
      </p:sp>
      <p:sp>
        <p:nvSpPr>
          <p:cNvPr id="7" name="Скругленная прямоугольная выноска 6"/>
          <p:cNvSpPr/>
          <p:nvPr/>
        </p:nvSpPr>
        <p:spPr>
          <a:xfrm>
            <a:off x="395536" y="3861048"/>
            <a:ext cx="1944216" cy="936104"/>
          </a:xfrm>
          <a:prstGeom prst="wedgeRoundRectCallout">
            <a:avLst>
              <a:gd name="adj1" fmla="val 44058"/>
              <a:gd name="adj2" fmla="val -88550"/>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dirty="0" smtClean="0"/>
              <a:t> </a:t>
            </a:r>
            <a:r>
              <a:rPr lang="ru-RU" sz="2000" dirty="0" err="1" smtClean="0"/>
              <a:t>жарыстастық</a:t>
            </a:r>
            <a:endParaRPr lang="ru-RU" sz="2000" dirty="0"/>
          </a:p>
        </p:txBody>
      </p:sp>
      <p:sp>
        <p:nvSpPr>
          <p:cNvPr id="8" name="Скругленная прямоугольная выноска 7"/>
          <p:cNvSpPr/>
          <p:nvPr/>
        </p:nvSpPr>
        <p:spPr>
          <a:xfrm>
            <a:off x="4932040" y="3645024"/>
            <a:ext cx="1584176" cy="864096"/>
          </a:xfrm>
          <a:prstGeom prst="wedgeRoundRectCallout">
            <a:avLst>
              <a:gd name="adj1" fmla="val 404"/>
              <a:gd name="adj2" fmla="val -74269"/>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3) </a:t>
            </a:r>
            <a:r>
              <a:rPr lang="ru-RU" dirty="0" err="1" smtClean="0"/>
              <a:t>заңдылық</a:t>
            </a:r>
            <a:r>
              <a:rPr lang="ru-RU" dirty="0" smtClean="0"/>
              <a:t>; </a:t>
            </a:r>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a:solidFill>
            <a:schemeClr val="accent3">
              <a:lumMod val="75000"/>
            </a:schemeClr>
          </a:solidFill>
        </p:spPr>
        <p:txBody>
          <a:bodyPr>
            <a:normAutofit fontScale="90000"/>
          </a:bodyPr>
          <a:lstStyle/>
          <a:p>
            <a:r>
              <a:rPr lang="ru-RU" dirty="0" smtClean="0"/>
              <a:t> </a:t>
            </a:r>
            <a:r>
              <a:rPr lang="ru-RU" sz="3100" dirty="0" smtClean="0"/>
              <a:t>6-бап. Осы </a:t>
            </a:r>
            <a:r>
              <a:rPr lang="ru-RU" sz="3100" dirty="0" err="1" smtClean="0"/>
              <a:t>Заңда пайдаланылатын</a:t>
            </a:r>
            <a:r>
              <a:rPr lang="ru-RU" sz="3100" dirty="0" smtClean="0"/>
              <a:t> </a:t>
            </a:r>
            <a:r>
              <a:rPr lang="ru-RU" sz="3100" dirty="0" err="1" smtClean="0"/>
              <a:t>негізгі</a:t>
            </a:r>
            <a:r>
              <a:rPr lang="ru-RU" sz="3100" dirty="0" smtClean="0"/>
              <a:t> </a:t>
            </a:r>
            <a:r>
              <a:rPr lang="ru-RU" sz="3100" dirty="0" err="1" smtClean="0"/>
              <a:t>ұғымдар</a:t>
            </a:r>
            <a:endParaRPr lang="ru-RU" sz="3100" dirty="0"/>
          </a:p>
        </p:txBody>
      </p:sp>
      <p:sp>
        <p:nvSpPr>
          <p:cNvPr id="3" name="Содержимое 2"/>
          <p:cNvSpPr>
            <a:spLocks noGrp="1"/>
          </p:cNvSpPr>
          <p:nvPr>
            <p:ph idx="1"/>
          </p:nvPr>
        </p:nvSpPr>
        <p:spPr>
          <a:xfrm>
            <a:off x="107504" y="1268760"/>
            <a:ext cx="8856984" cy="5400600"/>
          </a:xfrm>
        </p:spPr>
        <p:txBody>
          <a:bodyPr>
            <a:normAutofit fontScale="55000" lnSpcReduction="20000"/>
          </a:bodyPr>
          <a:lstStyle/>
          <a:p>
            <a:pPr algn="just">
              <a:buNone/>
            </a:pPr>
            <a:r>
              <a:rPr lang="ru-RU" dirty="0" smtClean="0"/>
              <a:t>         1) </a:t>
            </a:r>
            <a:r>
              <a:rPr lang="ru-RU" dirty="0" err="1" smtClean="0"/>
              <a:t>акцияларының </a:t>
            </a:r>
            <a:r>
              <a:rPr lang="ru-RU" dirty="0" smtClean="0"/>
              <a:t>(</a:t>
            </a:r>
            <a:r>
              <a:rPr lang="ru-RU" dirty="0" err="1" smtClean="0"/>
              <a:t>үлестерінің</a:t>
            </a:r>
            <a:r>
              <a:rPr lang="ru-RU" dirty="0" smtClean="0"/>
              <a:t>) </a:t>
            </a:r>
            <a:r>
              <a:rPr lang="ru-RU" dirty="0" err="1" smtClean="0"/>
              <a:t>елу</a:t>
            </a:r>
            <a:r>
              <a:rPr lang="ru-RU" dirty="0" smtClean="0"/>
              <a:t> </a:t>
            </a:r>
            <a:r>
              <a:rPr lang="ru-RU" dirty="0" err="1" smtClean="0"/>
              <a:t>пайыздан</a:t>
            </a:r>
            <a:r>
              <a:rPr lang="ru-RU" dirty="0" smtClean="0"/>
              <a:t> </a:t>
            </a:r>
            <a:r>
              <a:rPr lang="ru-RU" dirty="0" err="1" smtClean="0"/>
              <a:t>астамы</a:t>
            </a:r>
            <a:r>
              <a:rPr lang="ru-RU" dirty="0" smtClean="0"/>
              <a:t> </a:t>
            </a:r>
            <a:r>
              <a:rPr lang="ru-RU" dirty="0" err="1" smtClean="0"/>
              <a:t>мемлекетке</a:t>
            </a:r>
            <a:r>
              <a:rPr lang="ru-RU" dirty="0" smtClean="0"/>
              <a:t> </a:t>
            </a:r>
            <a:r>
              <a:rPr lang="ru-RU" dirty="0" err="1" smtClean="0"/>
              <a:t>тиесілі</a:t>
            </a:r>
            <a:r>
              <a:rPr lang="ru-RU" dirty="0" smtClean="0"/>
              <a:t> </a:t>
            </a:r>
            <a:r>
              <a:rPr lang="ru-RU" dirty="0" err="1" smtClean="0"/>
              <a:t>заңды тұлғалардың аффилиирленген</a:t>
            </a:r>
            <a:r>
              <a:rPr lang="ru-RU" dirty="0" smtClean="0"/>
              <a:t> </a:t>
            </a:r>
            <a:r>
              <a:rPr lang="ru-RU" dirty="0" err="1" smtClean="0"/>
              <a:t>тұлғалары </a:t>
            </a:r>
            <a:r>
              <a:rPr lang="ru-RU" dirty="0" smtClean="0"/>
              <a:t>- </a:t>
            </a:r>
            <a:r>
              <a:rPr lang="ru-RU" dirty="0" err="1" smtClean="0"/>
              <a:t>акцияларының </a:t>
            </a:r>
            <a:r>
              <a:rPr lang="ru-RU" dirty="0" smtClean="0"/>
              <a:t>(</a:t>
            </a:r>
            <a:r>
              <a:rPr lang="ru-RU" dirty="0" err="1" smtClean="0"/>
              <a:t>үлестерінің</a:t>
            </a:r>
            <a:r>
              <a:rPr lang="ru-RU" dirty="0" smtClean="0"/>
              <a:t>) </a:t>
            </a:r>
            <a:r>
              <a:rPr lang="ru-RU" dirty="0" err="1" smtClean="0"/>
              <a:t>елу</a:t>
            </a:r>
            <a:r>
              <a:rPr lang="ru-RU" dirty="0" smtClean="0"/>
              <a:t> </a:t>
            </a:r>
            <a:r>
              <a:rPr lang="ru-RU" dirty="0" err="1" smtClean="0"/>
              <a:t>пайыздан</a:t>
            </a:r>
            <a:r>
              <a:rPr lang="ru-RU" dirty="0" smtClean="0"/>
              <a:t> </a:t>
            </a:r>
            <a:r>
              <a:rPr lang="ru-RU" dirty="0" err="1" smtClean="0"/>
              <a:t>астамы</a:t>
            </a:r>
            <a:r>
              <a:rPr lang="ru-RU" dirty="0" smtClean="0"/>
              <a:t> </a:t>
            </a:r>
            <a:r>
              <a:rPr lang="ru-RU" dirty="0" err="1" smtClean="0"/>
              <a:t>мемлекетке</a:t>
            </a:r>
            <a:r>
              <a:rPr lang="ru-RU" dirty="0" smtClean="0"/>
              <a:t> </a:t>
            </a:r>
            <a:r>
              <a:rPr lang="ru-RU" dirty="0" err="1" smtClean="0"/>
              <a:t>тиесілі</a:t>
            </a:r>
            <a:r>
              <a:rPr lang="ru-RU" dirty="0" smtClean="0"/>
              <a:t> </a:t>
            </a:r>
            <a:r>
              <a:rPr lang="ru-RU" dirty="0" err="1" smtClean="0"/>
              <a:t>заңды тұлғаларға акцияларының </a:t>
            </a:r>
            <a:r>
              <a:rPr lang="ru-RU" dirty="0" smtClean="0"/>
              <a:t>(</a:t>
            </a:r>
            <a:r>
              <a:rPr lang="ru-RU" dirty="0" err="1" smtClean="0"/>
              <a:t>үлестерінің</a:t>
            </a:r>
            <a:r>
              <a:rPr lang="ru-RU" dirty="0" smtClean="0"/>
              <a:t>) </a:t>
            </a:r>
            <a:r>
              <a:rPr lang="ru-RU" dirty="0" err="1" smtClean="0"/>
              <a:t>елу</a:t>
            </a:r>
            <a:r>
              <a:rPr lang="ru-RU" dirty="0" smtClean="0"/>
              <a:t> </a:t>
            </a:r>
            <a:r>
              <a:rPr lang="ru-RU" dirty="0" err="1" smtClean="0"/>
              <a:t>пайыздан</a:t>
            </a:r>
            <a:r>
              <a:rPr lang="ru-RU" dirty="0" smtClean="0"/>
              <a:t> </a:t>
            </a:r>
            <a:r>
              <a:rPr lang="ru-RU" dirty="0" err="1" smtClean="0"/>
              <a:t>астамы</a:t>
            </a:r>
            <a:r>
              <a:rPr lang="ru-RU" dirty="0" smtClean="0"/>
              <a:t> </a:t>
            </a:r>
            <a:r>
              <a:rPr lang="ru-RU" dirty="0" err="1" smtClean="0"/>
              <a:t>тікелей</a:t>
            </a:r>
            <a:r>
              <a:rPr lang="ru-RU" dirty="0" smtClean="0"/>
              <a:t> не </a:t>
            </a:r>
            <a:r>
              <a:rPr lang="ru-RU" dirty="0" err="1" smtClean="0"/>
              <a:t>жанама</a:t>
            </a:r>
            <a:r>
              <a:rPr lang="ru-RU" dirty="0" smtClean="0"/>
              <a:t> </a:t>
            </a:r>
            <a:r>
              <a:rPr lang="ru-RU" dirty="0" err="1" smtClean="0"/>
              <a:t>түрде тиесілі</a:t>
            </a:r>
            <a:r>
              <a:rPr lang="ru-RU" dirty="0" smtClean="0"/>
              <a:t> </a:t>
            </a:r>
            <a:r>
              <a:rPr lang="ru-RU" dirty="0" err="1" smtClean="0"/>
              <a:t>болатын</a:t>
            </a:r>
            <a:r>
              <a:rPr lang="ru-RU" dirty="0" smtClean="0"/>
              <a:t> </a:t>
            </a:r>
            <a:r>
              <a:rPr lang="ru-RU" dirty="0" err="1" smtClean="0"/>
              <a:t>заңды тұлғалар</a:t>
            </a:r>
            <a:r>
              <a:rPr lang="ru-RU" dirty="0" smtClean="0"/>
              <a:t>. </a:t>
            </a:r>
            <a:r>
              <a:rPr lang="ru-RU" dirty="0" err="1" smtClean="0"/>
              <a:t>Жанама</a:t>
            </a:r>
            <a:r>
              <a:rPr lang="ru-RU" dirty="0" smtClean="0"/>
              <a:t> </a:t>
            </a:r>
            <a:r>
              <a:rPr lang="ru-RU" dirty="0" err="1" smtClean="0"/>
              <a:t>тиесілілік</a:t>
            </a:r>
            <a:r>
              <a:rPr lang="ru-RU" dirty="0" smtClean="0"/>
              <a:t> </a:t>
            </a:r>
            <a:r>
              <a:rPr lang="ru-RU" dirty="0" err="1" smtClean="0"/>
              <a:t>әрбір келесі</a:t>
            </a:r>
            <a:r>
              <a:rPr lang="ru-RU" dirty="0" smtClean="0"/>
              <a:t> </a:t>
            </a:r>
            <a:r>
              <a:rPr lang="ru-RU" dirty="0" err="1" smtClean="0"/>
              <a:t>аффилиирленген</a:t>
            </a:r>
            <a:r>
              <a:rPr lang="ru-RU" dirty="0" smtClean="0"/>
              <a:t> </a:t>
            </a:r>
            <a:r>
              <a:rPr lang="ru-RU" dirty="0" err="1" smtClean="0"/>
              <a:t>тұлғаға өзге заңды тұлғаның акцияларының (үлестерінің</a:t>
            </a:r>
            <a:r>
              <a:rPr lang="ru-RU" dirty="0" smtClean="0"/>
              <a:t>) </a:t>
            </a:r>
            <a:r>
              <a:rPr lang="ru-RU" dirty="0" err="1" smtClean="0"/>
              <a:t>елу</a:t>
            </a:r>
            <a:r>
              <a:rPr lang="ru-RU" dirty="0" smtClean="0"/>
              <a:t> </a:t>
            </a:r>
            <a:r>
              <a:rPr lang="ru-RU" dirty="0" err="1" smtClean="0"/>
              <a:t>пайыздан</a:t>
            </a:r>
            <a:r>
              <a:rPr lang="ru-RU" dirty="0" smtClean="0"/>
              <a:t> </a:t>
            </a:r>
            <a:r>
              <a:rPr lang="ru-RU" dirty="0" err="1" smtClean="0"/>
              <a:t>астамы</a:t>
            </a:r>
            <a:r>
              <a:rPr lang="ru-RU" dirty="0" smtClean="0"/>
              <a:t> </a:t>
            </a:r>
            <a:r>
              <a:rPr lang="ru-RU" dirty="0" err="1" smtClean="0"/>
              <a:t>тиесілі</a:t>
            </a:r>
            <a:r>
              <a:rPr lang="ru-RU" dirty="0" smtClean="0"/>
              <a:t> </a:t>
            </a:r>
            <a:r>
              <a:rPr lang="ru-RU" dirty="0" err="1" smtClean="0"/>
              <a:t>болатынын</a:t>
            </a:r>
            <a:r>
              <a:rPr lang="ru-RU" dirty="0" smtClean="0"/>
              <a:t> </a:t>
            </a:r>
            <a:r>
              <a:rPr lang="ru-RU" dirty="0" err="1" smtClean="0"/>
              <a:t>білдіреді</a:t>
            </a:r>
            <a:r>
              <a:rPr lang="ru-RU" dirty="0" smtClean="0"/>
              <a:t>; </a:t>
            </a:r>
          </a:p>
          <a:p>
            <a:pPr algn="just">
              <a:buNone/>
            </a:pPr>
            <a:r>
              <a:rPr lang="ru-RU" dirty="0" smtClean="0"/>
              <a:t>       2) </a:t>
            </a:r>
            <a:r>
              <a:rPr lang="ru-RU" dirty="0" err="1" smtClean="0"/>
              <a:t>бәсекелестік </a:t>
            </a:r>
            <a:r>
              <a:rPr lang="ru-RU" dirty="0" smtClean="0"/>
              <a:t>- </a:t>
            </a:r>
            <a:r>
              <a:rPr lang="ru-RU" dirty="0" err="1" smtClean="0"/>
              <a:t>нарық субъектілерінің дербес</a:t>
            </a:r>
            <a:r>
              <a:rPr lang="ru-RU" dirty="0" smtClean="0"/>
              <a:t> </a:t>
            </a:r>
            <a:r>
              <a:rPr lang="ru-RU" dirty="0" err="1" smtClean="0"/>
              <a:t>жасаған іс-әрекеттері тиісті</a:t>
            </a:r>
            <a:r>
              <a:rPr lang="ru-RU" dirty="0" smtClean="0"/>
              <a:t> </a:t>
            </a:r>
            <a:r>
              <a:rPr lang="ru-RU" dirty="0" err="1" smtClean="0"/>
              <a:t>тауар</a:t>
            </a:r>
            <a:r>
              <a:rPr lang="ru-RU" dirty="0" smtClean="0"/>
              <a:t> </a:t>
            </a:r>
            <a:r>
              <a:rPr lang="ru-RU" dirty="0" err="1" smtClean="0"/>
              <a:t>нарығындағы тауарлар</a:t>
            </a:r>
            <a:r>
              <a:rPr lang="ru-RU" dirty="0" smtClean="0"/>
              <a:t> </a:t>
            </a:r>
            <a:r>
              <a:rPr lang="ru-RU" dirty="0" err="1" smtClean="0"/>
              <a:t>айналымының жалпы</a:t>
            </a:r>
            <a:r>
              <a:rPr lang="ru-RU" dirty="0" smtClean="0"/>
              <a:t> </a:t>
            </a:r>
            <a:r>
              <a:rPr lang="ru-RU" dirty="0" err="1" smtClean="0"/>
              <a:t>жағдайына олардың әрқайсысының біржақты ықпал ету</a:t>
            </a:r>
            <a:r>
              <a:rPr lang="ru-RU" dirty="0" smtClean="0"/>
              <a:t> </a:t>
            </a:r>
            <a:r>
              <a:rPr lang="ru-RU" dirty="0" err="1" smtClean="0"/>
              <a:t>мүмкіндігін тиімді</a:t>
            </a:r>
            <a:r>
              <a:rPr lang="ru-RU" dirty="0" smtClean="0"/>
              <a:t> </a:t>
            </a:r>
            <a:r>
              <a:rPr lang="ru-RU" dirty="0" err="1" smtClean="0"/>
              <a:t>шектейтін</a:t>
            </a:r>
            <a:r>
              <a:rPr lang="ru-RU" dirty="0" smtClean="0"/>
              <a:t> </a:t>
            </a:r>
            <a:r>
              <a:rPr lang="ru-RU" dirty="0" err="1" smtClean="0"/>
              <a:t>жарыстастығы</a:t>
            </a:r>
            <a:r>
              <a:rPr lang="ru-RU" dirty="0" smtClean="0"/>
              <a:t>; </a:t>
            </a:r>
          </a:p>
          <a:p>
            <a:pPr algn="just">
              <a:buNone/>
            </a:pPr>
            <a:r>
              <a:rPr lang="ru-RU" dirty="0" smtClean="0"/>
              <a:t>       3) </a:t>
            </a:r>
            <a:r>
              <a:rPr lang="ru-RU" dirty="0" err="1" smtClean="0"/>
              <a:t>бірін-бірі</a:t>
            </a:r>
            <a:r>
              <a:rPr lang="ru-RU" dirty="0" smtClean="0"/>
              <a:t> </a:t>
            </a:r>
            <a:r>
              <a:rPr lang="ru-RU" dirty="0" err="1" smtClean="0"/>
              <a:t>алмастыратын</a:t>
            </a:r>
            <a:r>
              <a:rPr lang="ru-RU" dirty="0" smtClean="0"/>
              <a:t> </a:t>
            </a:r>
            <a:r>
              <a:rPr lang="ru-RU" dirty="0" err="1" smtClean="0"/>
              <a:t>тауарлар</a:t>
            </a:r>
            <a:r>
              <a:rPr lang="ru-RU" dirty="0" smtClean="0"/>
              <a:t> - </a:t>
            </a:r>
            <a:r>
              <a:rPr lang="ru-RU" dirty="0" err="1" smtClean="0"/>
              <a:t>өз функционалдық қызметі</a:t>
            </a:r>
            <a:r>
              <a:rPr lang="ru-RU" dirty="0" smtClean="0"/>
              <a:t>, </a:t>
            </a:r>
            <a:r>
              <a:rPr lang="ru-RU" dirty="0" err="1" smtClean="0"/>
              <a:t>қолданылуы</a:t>
            </a:r>
            <a:r>
              <a:rPr lang="ru-RU" dirty="0" smtClean="0"/>
              <a:t>, </a:t>
            </a:r>
            <a:r>
              <a:rPr lang="ru-RU" dirty="0" err="1" smtClean="0"/>
              <a:t>сапалық және техникалық сипаттамалары</a:t>
            </a:r>
            <a:r>
              <a:rPr lang="ru-RU" dirty="0" smtClean="0"/>
              <a:t>, </a:t>
            </a:r>
            <a:r>
              <a:rPr lang="ru-RU" dirty="0" err="1" smtClean="0"/>
              <a:t>бағасы</a:t>
            </a:r>
            <a:r>
              <a:rPr lang="ru-RU" dirty="0" smtClean="0"/>
              <a:t>, </a:t>
            </a:r>
            <a:r>
              <a:rPr lang="ru-RU" dirty="0" err="1" smtClean="0"/>
              <a:t>сондай-ақ басқа </a:t>
            </a:r>
            <a:r>
              <a:rPr lang="ru-RU" dirty="0" smtClean="0"/>
              <a:t>да </a:t>
            </a:r>
            <a:r>
              <a:rPr lang="ru-RU" dirty="0" err="1" smtClean="0"/>
              <a:t>өлшемдері бойынша</a:t>
            </a:r>
            <a:r>
              <a:rPr lang="ru-RU" dirty="0" smtClean="0"/>
              <a:t> </a:t>
            </a:r>
            <a:r>
              <a:rPr lang="ru-RU" dirty="0" err="1" smtClean="0"/>
              <a:t>салыстыруға болатын</a:t>
            </a:r>
            <a:r>
              <a:rPr lang="ru-RU" dirty="0" smtClean="0"/>
              <a:t>, </a:t>
            </a:r>
            <a:r>
              <a:rPr lang="ru-RU" dirty="0" err="1" smtClean="0"/>
              <a:t>сөйтіп</a:t>
            </a:r>
            <a:r>
              <a:rPr lang="ru-RU" dirty="0" smtClean="0"/>
              <a:t>, </a:t>
            </a:r>
            <a:r>
              <a:rPr lang="ru-RU" dirty="0" err="1" smtClean="0"/>
              <a:t>сатып</a:t>
            </a:r>
            <a:r>
              <a:rPr lang="ru-RU" dirty="0" smtClean="0"/>
              <a:t> </a:t>
            </a:r>
            <a:r>
              <a:rPr lang="ru-RU" dirty="0" err="1" smtClean="0"/>
              <a:t>алушы</a:t>
            </a:r>
            <a:r>
              <a:rPr lang="ru-RU" dirty="0" smtClean="0"/>
              <a:t> </a:t>
            </a:r>
            <a:r>
              <a:rPr lang="ru-RU" dirty="0" err="1" smtClean="0"/>
              <a:t>оларды</a:t>
            </a:r>
            <a:r>
              <a:rPr lang="ru-RU" dirty="0" smtClean="0"/>
              <a:t> </a:t>
            </a:r>
            <a:r>
              <a:rPr lang="ru-RU" dirty="0" err="1" smtClean="0"/>
              <a:t>тұтыну үдерісінде </a:t>
            </a:r>
            <a:r>
              <a:rPr lang="ru-RU" dirty="0" smtClean="0"/>
              <a:t>(</a:t>
            </a:r>
            <a:r>
              <a:rPr lang="ru-RU" dirty="0" err="1" smtClean="0"/>
              <a:t>өндірісте</a:t>
            </a:r>
            <a:r>
              <a:rPr lang="ru-RU" dirty="0" smtClean="0"/>
              <a:t>) </a:t>
            </a:r>
            <a:r>
              <a:rPr lang="ru-RU" dirty="0" err="1" smtClean="0"/>
              <a:t>бір-бірімен</a:t>
            </a:r>
            <a:r>
              <a:rPr lang="ru-RU" dirty="0" smtClean="0"/>
              <a:t> </a:t>
            </a:r>
            <a:r>
              <a:rPr lang="ru-RU" dirty="0" err="1" smtClean="0"/>
              <a:t>алмастыратын</a:t>
            </a:r>
            <a:r>
              <a:rPr lang="ru-RU" dirty="0" smtClean="0"/>
              <a:t> </a:t>
            </a:r>
            <a:r>
              <a:rPr lang="ru-RU" dirty="0" err="1" smtClean="0"/>
              <a:t>тауарлар</a:t>
            </a:r>
            <a:r>
              <a:rPr lang="ru-RU" dirty="0" smtClean="0"/>
              <a:t> </a:t>
            </a:r>
            <a:r>
              <a:rPr lang="ru-RU" dirty="0" err="1" smtClean="0"/>
              <a:t>тобы</a:t>
            </a:r>
            <a:r>
              <a:rPr lang="ru-RU" dirty="0" smtClean="0"/>
              <a:t>; </a:t>
            </a:r>
          </a:p>
          <a:p>
            <a:pPr algn="just">
              <a:buNone/>
            </a:pPr>
            <a:r>
              <a:rPr lang="ru-RU" dirty="0" smtClean="0"/>
              <a:t>       4) </a:t>
            </a:r>
            <a:r>
              <a:rPr lang="ru-RU" dirty="0" err="1" smtClean="0"/>
              <a:t>монополиялық жағдай </a:t>
            </a:r>
            <a:r>
              <a:rPr lang="ru-RU" dirty="0" smtClean="0"/>
              <a:t>- </a:t>
            </a:r>
            <a:r>
              <a:rPr lang="ru-RU" dirty="0" err="1" smtClean="0"/>
              <a:t>табиғи монополиялар</a:t>
            </a:r>
            <a:r>
              <a:rPr lang="ru-RU" dirty="0" smtClean="0"/>
              <a:t>, </a:t>
            </a:r>
            <a:r>
              <a:rPr lang="ru-RU" dirty="0" err="1" smtClean="0"/>
              <a:t>мемлекеттік</a:t>
            </a:r>
            <a:r>
              <a:rPr lang="ru-RU" dirty="0" smtClean="0"/>
              <a:t> </a:t>
            </a:r>
            <a:r>
              <a:rPr lang="ru-RU" dirty="0" err="1" smtClean="0"/>
              <a:t>монополиялар</a:t>
            </a:r>
            <a:r>
              <a:rPr lang="ru-RU" dirty="0" smtClean="0"/>
              <a:t> </a:t>
            </a:r>
            <a:r>
              <a:rPr lang="ru-RU" dirty="0" err="1" smtClean="0"/>
              <a:t>субъектілерінің</a:t>
            </a:r>
            <a:r>
              <a:rPr lang="ru-RU" dirty="0" smtClean="0"/>
              <a:t>, </a:t>
            </a:r>
            <a:r>
              <a:rPr lang="ru-RU" dirty="0" err="1" smtClean="0"/>
              <a:t>сондай-ақ тиісті</a:t>
            </a:r>
            <a:r>
              <a:rPr lang="ru-RU" dirty="0" smtClean="0"/>
              <a:t> </a:t>
            </a:r>
            <a:r>
              <a:rPr lang="ru-RU" dirty="0" err="1" smtClean="0"/>
              <a:t>тауар</a:t>
            </a:r>
            <a:r>
              <a:rPr lang="ru-RU" dirty="0" smtClean="0"/>
              <a:t> </a:t>
            </a:r>
            <a:r>
              <a:rPr lang="ru-RU" dirty="0" err="1" smtClean="0"/>
              <a:t>нарығында жүз пайыз</a:t>
            </a:r>
            <a:r>
              <a:rPr lang="ru-RU" dirty="0" smtClean="0"/>
              <a:t> </a:t>
            </a:r>
            <a:r>
              <a:rPr lang="ru-RU" dirty="0" err="1" smtClean="0"/>
              <a:t>үлеске ие</a:t>
            </a:r>
            <a:r>
              <a:rPr lang="ru-RU" dirty="0" smtClean="0"/>
              <a:t> </a:t>
            </a:r>
            <a:r>
              <a:rPr lang="ru-RU" dirty="0" err="1" smtClean="0"/>
              <a:t>нарық субъектілерінің жағдайы</a:t>
            </a:r>
            <a:r>
              <a:rPr lang="ru-RU" dirty="0" smtClean="0"/>
              <a:t>; </a:t>
            </a:r>
          </a:p>
          <a:p>
            <a:pPr algn="just">
              <a:buNone/>
            </a:pPr>
            <a:r>
              <a:rPr lang="ru-RU" dirty="0" smtClean="0"/>
              <a:t>       5) </a:t>
            </a:r>
            <a:r>
              <a:rPr lang="ru-RU" dirty="0" err="1" smtClean="0"/>
              <a:t>монополиялық кіріс</a:t>
            </a:r>
            <a:r>
              <a:rPr lang="ru-RU" dirty="0" smtClean="0"/>
              <a:t> - </a:t>
            </a:r>
            <a:r>
              <a:rPr lang="ru-RU" dirty="0" err="1" smtClean="0"/>
              <a:t>нарық субъектісінің </a:t>
            </a:r>
            <a:r>
              <a:rPr lang="ru-RU" dirty="0" smtClean="0"/>
              <a:t>осы </a:t>
            </a:r>
            <a:r>
              <a:rPr lang="ru-RU" dirty="0" err="1" smtClean="0"/>
              <a:t>Заңда шектелген</a:t>
            </a:r>
            <a:r>
              <a:rPr lang="ru-RU" dirty="0" smtClean="0"/>
              <a:t> </a:t>
            </a:r>
            <a:r>
              <a:rPr lang="ru-RU" dirty="0" err="1" smtClean="0"/>
              <a:t>монополистік</a:t>
            </a:r>
            <a:r>
              <a:rPr lang="ru-RU" dirty="0" smtClean="0"/>
              <a:t> </a:t>
            </a:r>
            <a:r>
              <a:rPr lang="ru-RU" dirty="0" err="1" smtClean="0"/>
              <a:t>қызметті жүзеге асыру</a:t>
            </a:r>
            <a:r>
              <a:rPr lang="ru-RU" dirty="0" smtClean="0"/>
              <a:t> </a:t>
            </a:r>
            <a:r>
              <a:rPr lang="ru-RU" dirty="0" err="1" smtClean="0"/>
              <a:t>нәтижесінде алған кірісі</a:t>
            </a:r>
            <a:r>
              <a:rPr lang="ru-RU" dirty="0" smtClean="0"/>
              <a:t>; </a:t>
            </a:r>
          </a:p>
          <a:p>
            <a:pPr algn="just">
              <a:buNone/>
            </a:pPr>
            <a:r>
              <a:rPr lang="ru-RU" dirty="0" smtClean="0"/>
              <a:t>       6) </a:t>
            </a:r>
            <a:r>
              <a:rPr lang="ru-RU" dirty="0" err="1" smtClean="0"/>
              <a:t>монополистік</a:t>
            </a:r>
            <a:r>
              <a:rPr lang="ru-RU" dirty="0" smtClean="0"/>
              <a:t> </a:t>
            </a:r>
            <a:r>
              <a:rPr lang="ru-RU" dirty="0" err="1" smtClean="0"/>
              <a:t>қызмет </a:t>
            </a:r>
            <a:r>
              <a:rPr lang="ru-RU" dirty="0" smtClean="0"/>
              <a:t>- </a:t>
            </a:r>
            <a:r>
              <a:rPr lang="ru-RU" dirty="0" err="1" smtClean="0"/>
              <a:t>нарық субъектілерінің жағдайы тиісті</a:t>
            </a:r>
            <a:r>
              <a:rPr lang="ru-RU" dirty="0" smtClean="0"/>
              <a:t> </a:t>
            </a:r>
            <a:r>
              <a:rPr lang="ru-RU" dirty="0" err="1" smtClean="0"/>
              <a:t>тауар</a:t>
            </a:r>
            <a:r>
              <a:rPr lang="ru-RU" dirty="0" smtClean="0"/>
              <a:t> </a:t>
            </a:r>
            <a:r>
              <a:rPr lang="ru-RU" dirty="0" err="1" smtClean="0"/>
              <a:t>нарығын бақылауға</a:t>
            </a:r>
            <a:r>
              <a:rPr lang="ru-RU" dirty="0" smtClean="0"/>
              <a:t>, </a:t>
            </a:r>
            <a:r>
              <a:rPr lang="ru-RU" dirty="0" err="1" smtClean="0"/>
              <a:t>оның ішінде</a:t>
            </a:r>
            <a:r>
              <a:rPr lang="ru-RU" dirty="0" smtClean="0"/>
              <a:t> </a:t>
            </a:r>
            <a:r>
              <a:rPr lang="ru-RU" dirty="0" err="1" smtClean="0"/>
              <a:t>тиісті</a:t>
            </a:r>
            <a:r>
              <a:rPr lang="ru-RU" dirty="0" smtClean="0"/>
              <a:t> </a:t>
            </a:r>
            <a:r>
              <a:rPr lang="ru-RU" dirty="0" err="1" smtClean="0"/>
              <a:t>тауар</a:t>
            </a:r>
            <a:r>
              <a:rPr lang="ru-RU" dirty="0" smtClean="0"/>
              <a:t> </a:t>
            </a:r>
            <a:r>
              <a:rPr lang="ru-RU" dirty="0" err="1" smtClean="0"/>
              <a:t>нарығындағы тауар</a:t>
            </a:r>
            <a:r>
              <a:rPr lang="ru-RU" dirty="0" smtClean="0"/>
              <a:t> </a:t>
            </a:r>
            <a:r>
              <a:rPr lang="ru-RU" dirty="0" err="1" smtClean="0"/>
              <a:t>айналымының жалпы</a:t>
            </a:r>
            <a:r>
              <a:rPr lang="ru-RU" dirty="0" smtClean="0"/>
              <a:t> </a:t>
            </a:r>
            <a:r>
              <a:rPr lang="ru-RU" dirty="0" err="1" smtClean="0"/>
              <a:t>жағдайына елеулі</a:t>
            </a:r>
            <a:r>
              <a:rPr lang="ru-RU" dirty="0" smtClean="0"/>
              <a:t> </a:t>
            </a:r>
            <a:r>
              <a:rPr lang="ru-RU" dirty="0" err="1" smtClean="0"/>
              <a:t>ықпал етуге</a:t>
            </a:r>
            <a:r>
              <a:rPr lang="ru-RU" dirty="0" smtClean="0"/>
              <a:t> </a:t>
            </a:r>
            <a:r>
              <a:rPr lang="ru-RU" dirty="0" err="1" smtClean="0"/>
              <a:t>мүмкіндік беретін</a:t>
            </a:r>
            <a:r>
              <a:rPr lang="ru-RU" dirty="0" smtClean="0"/>
              <a:t> </a:t>
            </a:r>
            <a:r>
              <a:rPr lang="ru-RU" dirty="0" err="1" smtClean="0"/>
              <a:t>қызметі</a:t>
            </a:r>
            <a:r>
              <a:rPr lang="ru-RU" dirty="0" smtClean="0"/>
              <a:t>;</a:t>
            </a:r>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67544" y="188640"/>
            <a:ext cx="8424936" cy="6381328"/>
          </a:xfrm>
        </p:spPr>
        <p:txBody>
          <a:bodyPr>
            <a:normAutofit fontScale="55000" lnSpcReduction="20000"/>
          </a:bodyPr>
          <a:lstStyle/>
          <a:p>
            <a:pPr algn="just">
              <a:buNone/>
            </a:pPr>
            <a:r>
              <a:rPr lang="ru-RU" dirty="0" smtClean="0"/>
              <a:t>        7) </a:t>
            </a:r>
            <a:r>
              <a:rPr lang="ru-RU" dirty="0" err="1" smtClean="0"/>
              <a:t>монополияға қарсы </a:t>
            </a:r>
            <a:r>
              <a:rPr lang="ru-RU" dirty="0" smtClean="0"/>
              <a:t>орган - </a:t>
            </a:r>
            <a:r>
              <a:rPr lang="ru-RU" dirty="0" err="1" smtClean="0"/>
              <a:t>бәсекелестікті қорғау және монополистік</a:t>
            </a:r>
            <a:r>
              <a:rPr lang="ru-RU" dirty="0" smtClean="0"/>
              <a:t> </a:t>
            </a:r>
            <a:r>
              <a:rPr lang="ru-RU" dirty="0" err="1" smtClean="0"/>
              <a:t>қызметті шектеу</a:t>
            </a:r>
            <a:r>
              <a:rPr lang="ru-RU" dirty="0" smtClean="0"/>
              <a:t> </a:t>
            </a:r>
            <a:r>
              <a:rPr lang="ru-RU" dirty="0" err="1" smtClean="0"/>
              <a:t>саласындағы басшылықты жүзеге асыратын</a:t>
            </a:r>
            <a:r>
              <a:rPr lang="ru-RU" dirty="0" smtClean="0"/>
              <a:t> </a:t>
            </a:r>
            <a:r>
              <a:rPr lang="ru-RU" dirty="0" err="1" smtClean="0"/>
              <a:t>мемлекеттік</a:t>
            </a:r>
            <a:r>
              <a:rPr lang="ru-RU" dirty="0" smtClean="0"/>
              <a:t> </a:t>
            </a:r>
            <a:r>
              <a:rPr lang="ru-RU" dirty="0" err="1" smtClean="0"/>
              <a:t>орган</a:t>
            </a:r>
            <a:r>
              <a:rPr lang="ru-RU" dirty="0" smtClean="0"/>
              <a:t>; </a:t>
            </a:r>
          </a:p>
          <a:p>
            <a:pPr algn="just">
              <a:buNone/>
            </a:pPr>
            <a:r>
              <a:rPr lang="ru-RU" dirty="0" smtClean="0"/>
              <a:t>       8) </a:t>
            </a:r>
            <a:r>
              <a:rPr lang="ru-RU" dirty="0" err="1" smtClean="0"/>
              <a:t>нарық субъектісі</a:t>
            </a:r>
            <a:r>
              <a:rPr lang="ru-RU" dirty="0" smtClean="0"/>
              <a:t> - </a:t>
            </a:r>
            <a:r>
              <a:rPr lang="ru-RU" dirty="0" err="1" smtClean="0"/>
              <a:t>кәсіпкерлік қызметті жүзеге асыратын</a:t>
            </a:r>
            <a:r>
              <a:rPr lang="ru-RU" dirty="0" smtClean="0"/>
              <a:t> </a:t>
            </a:r>
            <a:r>
              <a:rPr lang="ru-RU" dirty="0" err="1" smtClean="0"/>
              <a:t>Қазақстан Республикасының жеке</a:t>
            </a:r>
            <a:r>
              <a:rPr lang="ru-RU" dirty="0" smtClean="0"/>
              <a:t> </a:t>
            </a:r>
            <a:r>
              <a:rPr lang="ru-RU" dirty="0" err="1" smtClean="0"/>
              <a:t>және </a:t>
            </a:r>
            <a:r>
              <a:rPr lang="ru-RU" dirty="0" smtClean="0"/>
              <a:t>(</a:t>
            </a:r>
            <a:r>
              <a:rPr lang="ru-RU" dirty="0" err="1" smtClean="0"/>
              <a:t>немесе</a:t>
            </a:r>
            <a:r>
              <a:rPr lang="ru-RU" dirty="0" smtClean="0"/>
              <a:t>) </a:t>
            </a:r>
            <a:r>
              <a:rPr lang="ru-RU" dirty="0" err="1" smtClean="0"/>
              <a:t>заңды тұлғасы</a:t>
            </a:r>
            <a:r>
              <a:rPr lang="ru-RU" dirty="0" smtClean="0"/>
              <a:t>, </a:t>
            </a:r>
            <a:r>
              <a:rPr lang="ru-RU" dirty="0" err="1" smtClean="0"/>
              <a:t>сондай-ақ шетелдік</a:t>
            </a:r>
            <a:r>
              <a:rPr lang="ru-RU" dirty="0" smtClean="0"/>
              <a:t> </a:t>
            </a:r>
            <a:r>
              <a:rPr lang="ru-RU" dirty="0" err="1" smtClean="0"/>
              <a:t>заңды тұлға </a:t>
            </a:r>
            <a:r>
              <a:rPr lang="ru-RU" dirty="0" smtClean="0"/>
              <a:t>(</a:t>
            </a:r>
            <a:r>
              <a:rPr lang="ru-RU" dirty="0" err="1" smtClean="0"/>
              <a:t>оның </a:t>
            </a:r>
            <a:r>
              <a:rPr lang="ru-RU" dirty="0" smtClean="0"/>
              <a:t>филиалы мен </a:t>
            </a:r>
            <a:r>
              <a:rPr lang="ru-RU" dirty="0" err="1" smtClean="0"/>
              <a:t>өкілдігі</a:t>
            </a:r>
            <a:r>
              <a:rPr lang="ru-RU" dirty="0" smtClean="0"/>
              <a:t>); </a:t>
            </a:r>
          </a:p>
          <a:p>
            <a:pPr algn="just">
              <a:buNone/>
            </a:pPr>
            <a:r>
              <a:rPr lang="ru-RU" dirty="0" smtClean="0"/>
              <a:t>       9) </a:t>
            </a:r>
            <a:r>
              <a:rPr lang="ru-RU" dirty="0" err="1" smtClean="0"/>
              <a:t>реттелетін</a:t>
            </a:r>
            <a:r>
              <a:rPr lang="ru-RU" dirty="0" smtClean="0"/>
              <a:t> </a:t>
            </a:r>
            <a:r>
              <a:rPr lang="ru-RU" dirty="0" err="1" smtClean="0"/>
              <a:t>нарықтар </a:t>
            </a:r>
            <a:r>
              <a:rPr lang="ru-RU" dirty="0" smtClean="0"/>
              <a:t>- </a:t>
            </a:r>
            <a:r>
              <a:rPr lang="ru-RU" dirty="0" err="1" smtClean="0"/>
              <a:t>Қазақстан Республикасының заңдарына сәйкес бағаларға мемлекеттік</a:t>
            </a:r>
            <a:r>
              <a:rPr lang="ru-RU" dirty="0" smtClean="0"/>
              <a:t> </a:t>
            </a:r>
            <a:r>
              <a:rPr lang="ru-RU" dirty="0" err="1" smtClean="0"/>
              <a:t>реттеу</a:t>
            </a:r>
            <a:r>
              <a:rPr lang="ru-RU" dirty="0" smtClean="0"/>
              <a:t> </a:t>
            </a:r>
            <a:r>
              <a:rPr lang="ru-RU" dirty="0" err="1" smtClean="0"/>
              <a:t>енгізілген</a:t>
            </a:r>
            <a:r>
              <a:rPr lang="ru-RU" dirty="0" smtClean="0"/>
              <a:t> </a:t>
            </a:r>
            <a:r>
              <a:rPr lang="ru-RU" dirty="0" err="1" smtClean="0"/>
              <a:t>тауар</a:t>
            </a:r>
            <a:r>
              <a:rPr lang="ru-RU" dirty="0" smtClean="0"/>
              <a:t> </a:t>
            </a:r>
            <a:r>
              <a:rPr lang="ru-RU" dirty="0" err="1" smtClean="0"/>
              <a:t>нарықтары</a:t>
            </a:r>
            <a:r>
              <a:rPr lang="ru-RU" dirty="0" smtClean="0"/>
              <a:t>; </a:t>
            </a:r>
          </a:p>
          <a:p>
            <a:pPr algn="just">
              <a:buNone/>
            </a:pPr>
            <a:r>
              <a:rPr lang="ru-RU" dirty="0" smtClean="0"/>
              <a:t>       10) </a:t>
            </a:r>
            <a:r>
              <a:rPr lang="ru-RU" dirty="0" err="1" smtClean="0"/>
              <a:t>реттеуші</a:t>
            </a:r>
            <a:r>
              <a:rPr lang="ru-RU" dirty="0" smtClean="0"/>
              <a:t> орган - </a:t>
            </a:r>
            <a:r>
              <a:rPr lang="ru-RU" dirty="0" err="1" smtClean="0"/>
              <a:t>реттелетін</a:t>
            </a:r>
            <a:r>
              <a:rPr lang="ru-RU" dirty="0" smtClean="0"/>
              <a:t> </a:t>
            </a:r>
            <a:r>
              <a:rPr lang="ru-RU" dirty="0" err="1" smtClean="0"/>
              <a:t>нарықтарда бағаларды мемлекеттік</a:t>
            </a:r>
            <a:r>
              <a:rPr lang="ru-RU" dirty="0" smtClean="0"/>
              <a:t> </a:t>
            </a:r>
            <a:r>
              <a:rPr lang="ru-RU" dirty="0" err="1" smtClean="0"/>
              <a:t>реттеуді</a:t>
            </a:r>
            <a:r>
              <a:rPr lang="ru-RU" dirty="0" smtClean="0"/>
              <a:t> </a:t>
            </a:r>
            <a:r>
              <a:rPr lang="ru-RU" dirty="0" err="1" smtClean="0"/>
              <a:t>жүзеге асыруға уәкілетті мемлекеттік</a:t>
            </a:r>
            <a:r>
              <a:rPr lang="ru-RU" dirty="0" smtClean="0"/>
              <a:t> </a:t>
            </a:r>
            <a:r>
              <a:rPr lang="ru-RU" dirty="0" err="1" smtClean="0"/>
              <a:t>орган</a:t>
            </a:r>
            <a:r>
              <a:rPr lang="ru-RU" dirty="0" smtClean="0"/>
              <a:t>; </a:t>
            </a:r>
          </a:p>
          <a:p>
            <a:pPr algn="just">
              <a:buNone/>
            </a:pPr>
            <a:r>
              <a:rPr lang="ru-RU" dirty="0" smtClean="0"/>
              <a:t>       11) </a:t>
            </a:r>
            <a:r>
              <a:rPr lang="ru-RU" dirty="0" err="1" smtClean="0"/>
              <a:t>тауар</a:t>
            </a:r>
            <a:r>
              <a:rPr lang="ru-RU" dirty="0" smtClean="0"/>
              <a:t> - </a:t>
            </a:r>
            <a:r>
              <a:rPr lang="ru-RU" dirty="0" err="1" smtClean="0"/>
              <a:t>азаматтық айналым</a:t>
            </a:r>
            <a:r>
              <a:rPr lang="ru-RU" dirty="0" smtClean="0"/>
              <a:t> </a:t>
            </a:r>
            <a:r>
              <a:rPr lang="ru-RU" dirty="0" err="1" smtClean="0"/>
              <a:t>объектісі</a:t>
            </a:r>
            <a:r>
              <a:rPr lang="ru-RU" dirty="0" smtClean="0"/>
              <a:t> </a:t>
            </a:r>
            <a:r>
              <a:rPr lang="ru-RU" dirty="0" err="1" smtClean="0"/>
              <a:t>болып</a:t>
            </a:r>
            <a:r>
              <a:rPr lang="ru-RU" dirty="0" smtClean="0"/>
              <a:t> </a:t>
            </a:r>
            <a:r>
              <a:rPr lang="ru-RU" dirty="0" err="1" smtClean="0"/>
              <a:t>табылатын</a:t>
            </a:r>
            <a:r>
              <a:rPr lang="ru-RU" dirty="0" smtClean="0"/>
              <a:t> </a:t>
            </a:r>
            <a:r>
              <a:rPr lang="ru-RU" dirty="0" err="1" smtClean="0"/>
              <a:t>тауарлар</a:t>
            </a:r>
            <a:r>
              <a:rPr lang="ru-RU" dirty="0" smtClean="0"/>
              <a:t>, </a:t>
            </a:r>
            <a:r>
              <a:rPr lang="ru-RU" dirty="0" err="1" smtClean="0"/>
              <a:t>жұмыстар</a:t>
            </a:r>
            <a:r>
              <a:rPr lang="ru-RU" dirty="0" smtClean="0"/>
              <a:t>, </a:t>
            </a:r>
            <a:r>
              <a:rPr lang="ru-RU" dirty="0" err="1" smtClean="0"/>
              <a:t>көрсетілетін қызметтер</a:t>
            </a:r>
            <a:r>
              <a:rPr lang="ru-RU" dirty="0" smtClean="0"/>
              <a:t>; </a:t>
            </a:r>
          </a:p>
          <a:p>
            <a:pPr algn="just">
              <a:buNone/>
            </a:pPr>
            <a:r>
              <a:rPr lang="ru-RU" dirty="0" smtClean="0"/>
              <a:t>       12) </a:t>
            </a:r>
            <a:r>
              <a:rPr lang="ru-RU" dirty="0" err="1" smtClean="0"/>
              <a:t>тауар</a:t>
            </a:r>
            <a:r>
              <a:rPr lang="ru-RU" dirty="0" smtClean="0"/>
              <a:t> </a:t>
            </a:r>
            <a:r>
              <a:rPr lang="ru-RU" dirty="0" err="1" smtClean="0"/>
              <a:t>нарығы </a:t>
            </a:r>
            <a:r>
              <a:rPr lang="ru-RU" dirty="0" smtClean="0"/>
              <a:t>- </a:t>
            </a:r>
            <a:r>
              <a:rPr lang="ru-RU" dirty="0" err="1" smtClean="0"/>
              <a:t>тұтынушының тауарды</a:t>
            </a:r>
            <a:r>
              <a:rPr lang="ru-RU" dirty="0" smtClean="0"/>
              <a:t> </a:t>
            </a:r>
            <a:r>
              <a:rPr lang="ru-RU" dirty="0" err="1" smtClean="0"/>
              <a:t>сатып</a:t>
            </a:r>
            <a:r>
              <a:rPr lang="ru-RU" dirty="0" smtClean="0"/>
              <a:t> </a:t>
            </a:r>
            <a:r>
              <a:rPr lang="ru-RU" dirty="0" err="1" smtClean="0"/>
              <a:t>алуға экономикалық</a:t>
            </a:r>
            <a:r>
              <a:rPr lang="ru-RU" dirty="0" smtClean="0"/>
              <a:t>, </a:t>
            </a:r>
            <a:r>
              <a:rPr lang="ru-RU" dirty="0" err="1" smtClean="0"/>
              <a:t>аумақтық және технологиялық мүмкіндігінен айқындалатын</a:t>
            </a:r>
            <a:r>
              <a:rPr lang="ru-RU" dirty="0" smtClean="0"/>
              <a:t>, </a:t>
            </a:r>
            <a:r>
              <a:rPr lang="ru-RU" dirty="0" err="1" smtClean="0"/>
              <a:t>тауардың немесе</a:t>
            </a:r>
            <a:r>
              <a:rPr lang="ru-RU" dirty="0" smtClean="0"/>
              <a:t> </a:t>
            </a:r>
            <a:r>
              <a:rPr lang="ru-RU" dirty="0" err="1" smtClean="0"/>
              <a:t>бірін-бірі</a:t>
            </a:r>
            <a:r>
              <a:rPr lang="ru-RU" dirty="0" smtClean="0"/>
              <a:t> </a:t>
            </a:r>
            <a:r>
              <a:rPr lang="ru-RU" dirty="0" err="1" smtClean="0"/>
              <a:t>алмастыратын</a:t>
            </a:r>
            <a:r>
              <a:rPr lang="ru-RU" dirty="0" smtClean="0"/>
              <a:t> </a:t>
            </a:r>
            <a:r>
              <a:rPr lang="ru-RU" dirty="0" err="1" smtClean="0"/>
              <a:t>тауарлардың айналым</a:t>
            </a:r>
            <a:r>
              <a:rPr lang="ru-RU" dirty="0" smtClean="0"/>
              <a:t> </a:t>
            </a:r>
            <a:r>
              <a:rPr lang="ru-RU" dirty="0" err="1" smtClean="0"/>
              <a:t>аясы</a:t>
            </a:r>
            <a:r>
              <a:rPr lang="ru-RU" dirty="0" smtClean="0"/>
              <a:t>; </a:t>
            </a:r>
          </a:p>
          <a:p>
            <a:pPr algn="just">
              <a:buNone/>
            </a:pPr>
            <a:r>
              <a:rPr lang="ru-RU" dirty="0" smtClean="0"/>
              <a:t>       13) </a:t>
            </a:r>
            <a:r>
              <a:rPr lang="ru-RU" dirty="0" err="1" smtClean="0"/>
              <a:t>сатушылар</a:t>
            </a:r>
            <a:r>
              <a:rPr lang="ru-RU" dirty="0" smtClean="0"/>
              <a:t> (</a:t>
            </a:r>
            <a:r>
              <a:rPr lang="ru-RU" dirty="0" err="1" smtClean="0"/>
              <a:t>өнім берушілер</a:t>
            </a:r>
            <a:r>
              <a:rPr lang="ru-RU" dirty="0" smtClean="0"/>
              <a:t>) - </a:t>
            </a:r>
            <a:r>
              <a:rPr lang="ru-RU" dirty="0" err="1" smtClean="0"/>
              <a:t>тауар</a:t>
            </a:r>
            <a:r>
              <a:rPr lang="ru-RU" dirty="0" smtClean="0"/>
              <a:t> </a:t>
            </a:r>
            <a:r>
              <a:rPr lang="ru-RU" dirty="0" err="1" smtClean="0"/>
              <a:t>өткізуші жеке</a:t>
            </a:r>
            <a:r>
              <a:rPr lang="ru-RU" dirty="0" smtClean="0"/>
              <a:t> </a:t>
            </a:r>
            <a:r>
              <a:rPr lang="ru-RU" dirty="0" err="1" smtClean="0"/>
              <a:t>және заңды тұлғалар</a:t>
            </a:r>
            <a:r>
              <a:rPr lang="ru-RU" dirty="0" smtClean="0"/>
              <a:t>; </a:t>
            </a:r>
          </a:p>
          <a:p>
            <a:pPr algn="just">
              <a:buNone/>
            </a:pPr>
            <a:r>
              <a:rPr lang="ru-RU" dirty="0" smtClean="0"/>
              <a:t>       14) </a:t>
            </a:r>
            <a:r>
              <a:rPr lang="ru-RU" dirty="0" err="1" smtClean="0"/>
              <a:t>тұтынушылар </a:t>
            </a:r>
            <a:r>
              <a:rPr lang="ru-RU" dirty="0" smtClean="0"/>
              <a:t>- </a:t>
            </a:r>
            <a:r>
              <a:rPr lang="ru-RU" dirty="0" err="1" smtClean="0"/>
              <a:t>тауарды</a:t>
            </a:r>
            <a:r>
              <a:rPr lang="ru-RU" dirty="0" smtClean="0"/>
              <a:t> </a:t>
            </a:r>
            <a:r>
              <a:rPr lang="ru-RU" dirty="0" err="1" smtClean="0"/>
              <a:t>өз мұқтаждары үшін сатып</a:t>
            </a:r>
            <a:r>
              <a:rPr lang="ru-RU" dirty="0" smtClean="0"/>
              <a:t> </a:t>
            </a:r>
            <a:r>
              <a:rPr lang="ru-RU" dirty="0" err="1" smtClean="0"/>
              <a:t>алатын</a:t>
            </a:r>
            <a:r>
              <a:rPr lang="ru-RU" dirty="0" smtClean="0"/>
              <a:t> </a:t>
            </a:r>
            <a:r>
              <a:rPr lang="ru-RU" dirty="0" err="1" smtClean="0"/>
              <a:t>жеке</a:t>
            </a:r>
            <a:r>
              <a:rPr lang="ru-RU" dirty="0" smtClean="0"/>
              <a:t> </a:t>
            </a:r>
            <a:r>
              <a:rPr lang="ru-RU" dirty="0" err="1" smtClean="0"/>
              <a:t>және заңды тұлғалар</a:t>
            </a:r>
            <a:r>
              <a:rPr lang="ru-RU" dirty="0" smtClean="0"/>
              <a:t>; </a:t>
            </a:r>
          </a:p>
          <a:p>
            <a:pPr algn="just">
              <a:buNone/>
            </a:pPr>
            <a:r>
              <a:rPr lang="ru-RU" dirty="0" smtClean="0"/>
              <a:t>       15) </a:t>
            </a:r>
            <a:r>
              <a:rPr lang="ru-RU" dirty="0" err="1" smtClean="0"/>
              <a:t>тергеу</a:t>
            </a:r>
            <a:r>
              <a:rPr lang="ru-RU" dirty="0" smtClean="0"/>
              <a:t> - осы </a:t>
            </a:r>
            <a:r>
              <a:rPr lang="ru-RU" dirty="0" err="1" smtClean="0"/>
              <a:t>Заңның бұзылуын растайтын</a:t>
            </a:r>
            <a:r>
              <a:rPr lang="ru-RU" dirty="0" smtClean="0"/>
              <a:t> </a:t>
            </a:r>
            <a:r>
              <a:rPr lang="ru-RU" dirty="0" err="1" smtClean="0"/>
              <a:t>фактілерді</a:t>
            </a:r>
            <a:r>
              <a:rPr lang="ru-RU" dirty="0" smtClean="0"/>
              <a:t> </a:t>
            </a:r>
            <a:r>
              <a:rPr lang="ru-RU" dirty="0" err="1" smtClean="0"/>
              <a:t>анықтауға</a:t>
            </a:r>
            <a:r>
              <a:rPr lang="ru-RU" dirty="0" smtClean="0"/>
              <a:t>, </a:t>
            </a:r>
            <a:r>
              <a:rPr lang="ru-RU" dirty="0" err="1" smtClean="0"/>
              <a:t>оларды</a:t>
            </a:r>
            <a:r>
              <a:rPr lang="ru-RU" dirty="0" smtClean="0"/>
              <a:t> </a:t>
            </a:r>
            <a:r>
              <a:rPr lang="ru-RU" dirty="0" err="1" smtClean="0"/>
              <a:t>тіркеуге</a:t>
            </a:r>
            <a:r>
              <a:rPr lang="ru-RU" dirty="0" smtClean="0"/>
              <a:t> </a:t>
            </a:r>
            <a:r>
              <a:rPr lang="ru-RU" dirty="0" err="1" smtClean="0"/>
              <a:t>және тиісті</a:t>
            </a:r>
            <a:r>
              <a:rPr lang="ru-RU" dirty="0" smtClean="0"/>
              <a:t> </a:t>
            </a:r>
            <a:r>
              <a:rPr lang="ru-RU" dirty="0" err="1" smtClean="0"/>
              <a:t>шешім</a:t>
            </a:r>
            <a:r>
              <a:rPr lang="ru-RU" dirty="0" smtClean="0"/>
              <a:t> </a:t>
            </a:r>
            <a:r>
              <a:rPr lang="ru-RU" dirty="0" err="1" smtClean="0"/>
              <a:t>қабылдауға бағытталған монополияға қарсы органның іс-шаралары</a:t>
            </a:r>
            <a:r>
              <a:rPr lang="ru-RU" dirty="0" smtClean="0"/>
              <a:t>; </a:t>
            </a:r>
          </a:p>
          <a:p>
            <a:pPr algn="just">
              <a:buNone/>
            </a:pPr>
            <a:r>
              <a:rPr lang="ru-RU" dirty="0" smtClean="0"/>
              <a:t>       16) </a:t>
            </a:r>
            <a:r>
              <a:rPr lang="ru-RU" dirty="0" err="1" smtClean="0"/>
              <a:t>тізілім</a:t>
            </a:r>
            <a:r>
              <a:rPr lang="ru-RU" dirty="0" smtClean="0"/>
              <a:t> - </a:t>
            </a:r>
            <a:r>
              <a:rPr lang="ru-RU" dirty="0" err="1" smtClean="0"/>
              <a:t>табиғи немесе</a:t>
            </a:r>
            <a:r>
              <a:rPr lang="ru-RU" dirty="0" smtClean="0"/>
              <a:t> </a:t>
            </a:r>
            <a:r>
              <a:rPr lang="ru-RU" dirty="0" err="1" smtClean="0"/>
              <a:t>мемлекеттік</a:t>
            </a:r>
            <a:r>
              <a:rPr lang="ru-RU" dirty="0" smtClean="0"/>
              <a:t> </a:t>
            </a:r>
            <a:r>
              <a:rPr lang="ru-RU" dirty="0" err="1" smtClean="0"/>
              <a:t>монополиялар</a:t>
            </a:r>
            <a:r>
              <a:rPr lang="ru-RU" dirty="0" smtClean="0"/>
              <a:t> </a:t>
            </a:r>
            <a:r>
              <a:rPr lang="ru-RU" dirty="0" err="1" smtClean="0"/>
              <a:t>жағдайындағы нарықтарды қоспағанда</a:t>
            </a:r>
            <a:r>
              <a:rPr lang="ru-RU" dirty="0" smtClean="0"/>
              <a:t>, </a:t>
            </a:r>
            <a:r>
              <a:rPr lang="ru-RU" dirty="0" err="1" smtClean="0"/>
              <a:t>тиісті</a:t>
            </a:r>
            <a:r>
              <a:rPr lang="ru-RU" dirty="0" smtClean="0"/>
              <a:t> </a:t>
            </a:r>
            <a:r>
              <a:rPr lang="ru-RU" dirty="0" err="1" smtClean="0"/>
              <a:t>тауар</a:t>
            </a:r>
            <a:r>
              <a:rPr lang="ru-RU" dirty="0" smtClean="0"/>
              <a:t> </a:t>
            </a:r>
            <a:r>
              <a:rPr lang="ru-RU" dirty="0" err="1" smtClean="0"/>
              <a:t>нарығында үстем немесе</a:t>
            </a:r>
            <a:r>
              <a:rPr lang="ru-RU" dirty="0" smtClean="0"/>
              <a:t> </a:t>
            </a:r>
            <a:r>
              <a:rPr lang="ru-RU" dirty="0" err="1" smtClean="0"/>
              <a:t>монополиялық жағдайға ие</a:t>
            </a:r>
            <a:r>
              <a:rPr lang="ru-RU" dirty="0" smtClean="0"/>
              <a:t> </a:t>
            </a:r>
            <a:r>
              <a:rPr lang="ru-RU" dirty="0" err="1" smtClean="0"/>
              <a:t>нарық субъектілерінің тізбесі</a:t>
            </a:r>
            <a:r>
              <a:rPr lang="ru-RU" dirty="0" smtClean="0"/>
              <a:t>; </a:t>
            </a:r>
          </a:p>
          <a:p>
            <a:pPr algn="just">
              <a:buNone/>
            </a:pPr>
            <a:r>
              <a:rPr lang="ru-RU" dirty="0" smtClean="0"/>
              <a:t>       17) </a:t>
            </a:r>
            <a:r>
              <a:rPr lang="ru-RU" dirty="0" err="1" smtClean="0"/>
              <a:t>ұзақ мерзімді</a:t>
            </a:r>
            <a:r>
              <a:rPr lang="ru-RU" dirty="0" smtClean="0"/>
              <a:t> </a:t>
            </a:r>
            <a:r>
              <a:rPr lang="ru-RU" dirty="0" err="1" smtClean="0"/>
              <a:t>келісім-шарт</a:t>
            </a:r>
            <a:r>
              <a:rPr lang="ru-RU" dirty="0" smtClean="0"/>
              <a:t> - </a:t>
            </a:r>
            <a:r>
              <a:rPr lang="ru-RU" dirty="0" err="1" smtClean="0"/>
              <a:t>шарттың өзгермейтін негізгі</a:t>
            </a:r>
            <a:r>
              <a:rPr lang="ru-RU" dirty="0" smtClean="0"/>
              <a:t> </a:t>
            </a:r>
            <a:r>
              <a:rPr lang="ru-RU" dirty="0" err="1" smtClean="0"/>
              <a:t>талаптары</a:t>
            </a:r>
            <a:r>
              <a:rPr lang="ru-RU" dirty="0" smtClean="0"/>
              <a:t> </a:t>
            </a:r>
            <a:r>
              <a:rPr lang="ru-RU" dirty="0" err="1" smtClean="0"/>
              <a:t>сақталған жағдайда </a:t>
            </a:r>
            <a:r>
              <a:rPr lang="ru-RU" dirty="0" smtClean="0"/>
              <a:t>бес </a:t>
            </a:r>
            <a:r>
              <a:rPr lang="ru-RU" dirty="0" err="1" smtClean="0"/>
              <a:t>жылға және одан</a:t>
            </a:r>
            <a:r>
              <a:rPr lang="ru-RU" dirty="0" smtClean="0"/>
              <a:t> да </a:t>
            </a:r>
            <a:r>
              <a:rPr lang="ru-RU" dirty="0" err="1" smtClean="0"/>
              <a:t>көп мерзімге</a:t>
            </a:r>
            <a:r>
              <a:rPr lang="ru-RU" dirty="0" smtClean="0"/>
              <a:t> </a:t>
            </a:r>
            <a:r>
              <a:rPr lang="ru-RU" dirty="0" err="1" smtClean="0"/>
              <a:t>жасалған тауар</a:t>
            </a:r>
            <a:r>
              <a:rPr lang="ru-RU" dirty="0" smtClean="0"/>
              <a:t> </a:t>
            </a:r>
            <a:r>
              <a:rPr lang="ru-RU" dirty="0" err="1" smtClean="0"/>
              <a:t>өткізуге арналған шарт</a:t>
            </a:r>
            <a:r>
              <a:rPr lang="ru-RU" dirty="0" smtClean="0"/>
              <a:t>.</a:t>
            </a:r>
            <a:endParaRPr lang="ru-R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solidFill>
            <a:schemeClr val="accent3">
              <a:lumMod val="75000"/>
            </a:schemeClr>
          </a:solidFill>
        </p:spPr>
        <p:txBody>
          <a:bodyPr/>
          <a:lstStyle/>
          <a:p>
            <a:r>
              <a:rPr lang="ru-RU" dirty="0" err="1" smtClean="0"/>
              <a:t>Жосықсыз бәсеке</a:t>
            </a:r>
            <a:endParaRPr lang="ru-RU" dirty="0"/>
          </a:p>
        </p:txBody>
      </p:sp>
      <p:sp>
        <p:nvSpPr>
          <p:cNvPr id="3" name="Содержимое 2"/>
          <p:cNvSpPr>
            <a:spLocks noGrp="1"/>
          </p:cNvSpPr>
          <p:nvPr>
            <p:ph idx="1"/>
          </p:nvPr>
        </p:nvSpPr>
        <p:spPr>
          <a:xfrm>
            <a:off x="457200" y="1600200"/>
            <a:ext cx="8229600" cy="5257800"/>
          </a:xfrm>
        </p:spPr>
        <p:txBody>
          <a:bodyPr>
            <a:normAutofit/>
          </a:bodyPr>
          <a:lstStyle/>
          <a:p>
            <a:pPr algn="just">
              <a:buNone/>
            </a:pPr>
            <a:r>
              <a:rPr lang="ru-RU" sz="1400" dirty="0" smtClean="0"/>
              <a:t>         1. </a:t>
            </a:r>
            <a:r>
              <a:rPr lang="ru-RU" sz="1400" dirty="0" err="1" smtClean="0"/>
              <a:t>Заңсыз артықшылықтарға қол жеткізуге</a:t>
            </a:r>
            <a:r>
              <a:rPr lang="ru-RU" sz="1400" dirty="0" smtClean="0"/>
              <a:t> </a:t>
            </a:r>
            <a:r>
              <a:rPr lang="ru-RU" sz="1400" dirty="0" err="1" smtClean="0"/>
              <a:t>немесе</a:t>
            </a:r>
            <a:r>
              <a:rPr lang="ru-RU" sz="1400" dirty="0" smtClean="0"/>
              <a:t> </a:t>
            </a:r>
            <a:r>
              <a:rPr lang="ru-RU" sz="1400" dirty="0" err="1" smtClean="0"/>
              <a:t>ұсынуға бағытталған, сондай-ақ тұтынушылардың заңды құқықтарын бұзатын бәсекелестіктегі кез</a:t>
            </a:r>
            <a:r>
              <a:rPr lang="ru-RU" sz="1400" dirty="0" smtClean="0"/>
              <a:t> </a:t>
            </a:r>
            <a:r>
              <a:rPr lang="ru-RU" sz="1400" dirty="0" err="1" smtClean="0"/>
              <a:t>келген</a:t>
            </a:r>
            <a:r>
              <a:rPr lang="ru-RU" sz="1400" dirty="0" smtClean="0"/>
              <a:t> </a:t>
            </a:r>
            <a:r>
              <a:rPr lang="ru-RU" sz="1400" dirty="0" err="1" smtClean="0"/>
              <a:t>іс-әрекет жосықсыз бәсеке болып</a:t>
            </a:r>
            <a:r>
              <a:rPr lang="ru-RU" sz="1400" dirty="0" smtClean="0"/>
              <a:t> </a:t>
            </a:r>
            <a:r>
              <a:rPr lang="ru-RU" sz="1400" dirty="0" err="1" smtClean="0"/>
              <a:t>табылады</a:t>
            </a:r>
            <a:r>
              <a:rPr lang="ru-RU" sz="1400" dirty="0" smtClean="0"/>
              <a:t>. </a:t>
            </a:r>
            <a:r>
              <a:rPr lang="ru-RU" sz="1400" dirty="0" err="1" smtClean="0"/>
              <a:t>Жосықсыз бәсекеге тыйым</a:t>
            </a:r>
            <a:r>
              <a:rPr lang="ru-RU" sz="1400" dirty="0" smtClean="0"/>
              <a:t> </a:t>
            </a:r>
            <a:r>
              <a:rPr lang="ru-RU" sz="1400" dirty="0" err="1" smtClean="0"/>
              <a:t>салынады</a:t>
            </a:r>
            <a:r>
              <a:rPr lang="ru-RU" sz="1400" dirty="0" smtClean="0"/>
              <a:t>. </a:t>
            </a:r>
          </a:p>
          <a:p>
            <a:pPr algn="just">
              <a:buNone/>
            </a:pPr>
            <a:endParaRPr lang="ru-RU" dirty="0" smtClean="0"/>
          </a:p>
          <a:p>
            <a:pPr algn="just">
              <a:buNone/>
            </a:pPr>
            <a:endParaRPr lang="ru-RU" dirty="0" smtClean="0"/>
          </a:p>
        </p:txBody>
      </p:sp>
      <p:sp>
        <p:nvSpPr>
          <p:cNvPr id="4" name="Горизонтальный свиток 3"/>
          <p:cNvSpPr/>
          <p:nvPr/>
        </p:nvSpPr>
        <p:spPr>
          <a:xfrm>
            <a:off x="1115616" y="2348880"/>
            <a:ext cx="7344816" cy="432048"/>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err="1" smtClean="0">
                <a:solidFill>
                  <a:srgbClr val="FF0000"/>
                </a:solidFill>
              </a:rPr>
              <a:t>Жосықсыз бәсекеге мынадай</a:t>
            </a:r>
            <a:r>
              <a:rPr lang="ru-RU" b="1" dirty="0" smtClean="0">
                <a:solidFill>
                  <a:srgbClr val="FF0000"/>
                </a:solidFill>
              </a:rPr>
              <a:t> </a:t>
            </a:r>
            <a:r>
              <a:rPr lang="ru-RU" b="1" dirty="0" err="1" smtClean="0">
                <a:solidFill>
                  <a:srgbClr val="FF0000"/>
                </a:solidFill>
              </a:rPr>
              <a:t>іс-әрекеттер жатады</a:t>
            </a:r>
            <a:r>
              <a:rPr lang="ru-RU" b="1" dirty="0" smtClean="0">
                <a:solidFill>
                  <a:srgbClr val="FF0000"/>
                </a:solidFill>
              </a:rPr>
              <a:t>: </a:t>
            </a:r>
            <a:endParaRPr lang="ru-RU" b="1" dirty="0">
              <a:solidFill>
                <a:srgbClr val="FF0000"/>
              </a:solidFill>
            </a:endParaRPr>
          </a:p>
        </p:txBody>
      </p:sp>
      <p:sp>
        <p:nvSpPr>
          <p:cNvPr id="6" name="Скругленная прямоугольная выноска 5"/>
          <p:cNvSpPr/>
          <p:nvPr/>
        </p:nvSpPr>
        <p:spPr>
          <a:xfrm>
            <a:off x="0" y="3933056"/>
            <a:ext cx="1907704" cy="720080"/>
          </a:xfrm>
          <a:prstGeom prst="wedgeRoundRectCallout">
            <a:avLst>
              <a:gd name="adj1" fmla="val 67656"/>
              <a:gd name="adj2" fmla="val -198549"/>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err="1" smtClean="0"/>
              <a:t>басқа өндірушінің тауарын</a:t>
            </a:r>
            <a:r>
              <a:rPr lang="ru-RU" sz="1400" dirty="0" smtClean="0"/>
              <a:t> </a:t>
            </a:r>
            <a:r>
              <a:rPr lang="ru-RU" sz="1400" dirty="0" err="1" smtClean="0"/>
              <a:t>заңсыз пайдалану</a:t>
            </a:r>
            <a:r>
              <a:rPr lang="ru-RU" dirty="0" smtClean="0"/>
              <a:t>; </a:t>
            </a:r>
            <a:endParaRPr lang="ru-RU" dirty="0"/>
          </a:p>
        </p:txBody>
      </p:sp>
      <p:sp>
        <p:nvSpPr>
          <p:cNvPr id="7" name="Прямоугольная выноска 6"/>
          <p:cNvSpPr/>
          <p:nvPr/>
        </p:nvSpPr>
        <p:spPr>
          <a:xfrm>
            <a:off x="2699792" y="5733256"/>
            <a:ext cx="2376264" cy="864096"/>
          </a:xfrm>
          <a:prstGeom prst="wedgeRectCallout">
            <a:avLst>
              <a:gd name="adj1" fmla="val 49838"/>
              <a:gd name="adj2" fmla="val -39639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err="1" smtClean="0"/>
              <a:t>сатып</a:t>
            </a:r>
            <a:r>
              <a:rPr lang="ru-RU" dirty="0" smtClean="0"/>
              <a:t> </a:t>
            </a:r>
            <a:r>
              <a:rPr lang="ru-RU" dirty="0" err="1" smtClean="0"/>
              <a:t>алушының қызметкерін сатып</a:t>
            </a:r>
            <a:r>
              <a:rPr lang="ru-RU" dirty="0" smtClean="0"/>
              <a:t> </a:t>
            </a:r>
            <a:r>
              <a:rPr lang="ru-RU" dirty="0" err="1" smtClean="0"/>
              <a:t>алу</a:t>
            </a:r>
            <a:r>
              <a:rPr lang="ru-RU" dirty="0" smtClean="0"/>
              <a:t>; </a:t>
            </a:r>
            <a:endParaRPr lang="ru-RU" dirty="0"/>
          </a:p>
        </p:txBody>
      </p:sp>
      <p:sp>
        <p:nvSpPr>
          <p:cNvPr id="8" name="Скругленная прямоугольная выноска 7"/>
          <p:cNvSpPr/>
          <p:nvPr/>
        </p:nvSpPr>
        <p:spPr>
          <a:xfrm>
            <a:off x="2411760" y="4437112"/>
            <a:ext cx="2282552" cy="792088"/>
          </a:xfrm>
          <a:prstGeom prst="wedgeRoundRectCallout">
            <a:avLst>
              <a:gd name="adj1" fmla="val 49273"/>
              <a:gd name="adj2" fmla="val -256648"/>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err="1" smtClean="0"/>
              <a:t>сатушыны</a:t>
            </a:r>
            <a:r>
              <a:rPr lang="ru-RU" dirty="0" smtClean="0"/>
              <a:t> </a:t>
            </a:r>
            <a:r>
              <a:rPr lang="ru-RU" dirty="0" err="1" smtClean="0"/>
              <a:t>мансұқтауға шақыру;</a:t>
            </a:r>
            <a:r>
              <a:rPr lang="ru-RU" dirty="0" smtClean="0"/>
              <a:t> </a:t>
            </a:r>
            <a:endParaRPr lang="ru-RU" dirty="0"/>
          </a:p>
        </p:txBody>
      </p:sp>
      <p:sp>
        <p:nvSpPr>
          <p:cNvPr id="9" name="Скругленная прямоугольная выноска 8"/>
          <p:cNvSpPr/>
          <p:nvPr/>
        </p:nvSpPr>
        <p:spPr>
          <a:xfrm>
            <a:off x="7668344" y="3068960"/>
            <a:ext cx="1728192" cy="432048"/>
          </a:xfrm>
          <a:prstGeom prst="wedgeRoundRectCallout">
            <a:avLst>
              <a:gd name="adj1" fmla="val -23886"/>
              <a:gd name="adj2" fmla="val -88189"/>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err="1" smtClean="0"/>
              <a:t>нарық субъектісін</a:t>
            </a:r>
            <a:r>
              <a:rPr lang="ru-RU" sz="1400" dirty="0" smtClean="0"/>
              <a:t> </a:t>
            </a:r>
            <a:r>
              <a:rPr lang="ru-RU" sz="1400" dirty="0" err="1" smtClean="0"/>
              <a:t>кемсіту</a:t>
            </a:r>
            <a:r>
              <a:rPr lang="ru-RU" sz="1400" dirty="0" smtClean="0"/>
              <a:t>; </a:t>
            </a:r>
            <a:endParaRPr lang="ru-RU" sz="1400" dirty="0"/>
          </a:p>
        </p:txBody>
      </p:sp>
      <p:sp>
        <p:nvSpPr>
          <p:cNvPr id="10" name="Скругленная прямоугольная выноска 9"/>
          <p:cNvSpPr/>
          <p:nvPr/>
        </p:nvSpPr>
        <p:spPr>
          <a:xfrm>
            <a:off x="0" y="5561856"/>
            <a:ext cx="2232248" cy="1296144"/>
          </a:xfrm>
          <a:prstGeom prst="wedgeRoundRectCallout">
            <a:avLst>
              <a:gd name="adj1" fmla="val 49671"/>
              <a:gd name="adj2" fmla="val -241398"/>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buNone/>
            </a:pPr>
            <a:r>
              <a:rPr lang="ru-RU" sz="1400" dirty="0" err="1" smtClean="0"/>
              <a:t>коммерциялық құпияны құрайтын ақпаратты заңсыз пайдалану</a:t>
            </a:r>
            <a:r>
              <a:rPr lang="ru-RU" sz="1400" dirty="0" smtClean="0"/>
              <a:t>.</a:t>
            </a:r>
            <a:endParaRPr lang="ru-RU" sz="1400" dirty="0"/>
          </a:p>
        </p:txBody>
      </p:sp>
      <p:sp>
        <p:nvSpPr>
          <p:cNvPr id="11" name="Скругленная прямоугольная выноска 10"/>
          <p:cNvSpPr/>
          <p:nvPr/>
        </p:nvSpPr>
        <p:spPr>
          <a:xfrm>
            <a:off x="2267744" y="3068960"/>
            <a:ext cx="3146648" cy="432048"/>
          </a:xfrm>
          <a:prstGeom prst="wedgeRoundRectCallout">
            <a:avLst>
              <a:gd name="adj1" fmla="val -18877"/>
              <a:gd name="adj2" fmla="val -78143"/>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err="1" smtClean="0"/>
              <a:t>өнім берушінің қызметкерін сатып</a:t>
            </a:r>
            <a:r>
              <a:rPr lang="ru-RU" sz="1400" dirty="0" smtClean="0"/>
              <a:t> </a:t>
            </a:r>
            <a:r>
              <a:rPr lang="ru-RU" sz="1400" dirty="0" err="1" smtClean="0"/>
              <a:t>алу</a:t>
            </a:r>
            <a:r>
              <a:rPr lang="ru-RU" sz="1400" dirty="0" smtClean="0"/>
              <a:t>; </a:t>
            </a:r>
            <a:endParaRPr lang="ru-RU" sz="1400" dirty="0"/>
          </a:p>
        </p:txBody>
      </p:sp>
      <p:sp>
        <p:nvSpPr>
          <p:cNvPr id="12" name="Скругленная прямоугольная выноска 11"/>
          <p:cNvSpPr/>
          <p:nvPr/>
        </p:nvSpPr>
        <p:spPr>
          <a:xfrm>
            <a:off x="5148064" y="3068960"/>
            <a:ext cx="2570584" cy="432048"/>
          </a:xfrm>
          <a:prstGeom prst="wedgeRoundRectCallout">
            <a:avLst>
              <a:gd name="adj1" fmla="val 10976"/>
              <a:gd name="adj2" fmla="val -83884"/>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err="1" smtClean="0"/>
              <a:t>көрінеу жалған, жосықсыз және дәйексіз жарнама</a:t>
            </a:r>
            <a:r>
              <a:rPr lang="ru-RU" sz="1400" dirty="0" smtClean="0"/>
              <a:t>; </a:t>
            </a:r>
            <a:endParaRPr lang="ru-RU" sz="1400" dirty="0"/>
          </a:p>
        </p:txBody>
      </p:sp>
      <p:sp>
        <p:nvSpPr>
          <p:cNvPr id="13" name="Скругленная прямоугольная выноска 12"/>
          <p:cNvSpPr/>
          <p:nvPr/>
        </p:nvSpPr>
        <p:spPr>
          <a:xfrm>
            <a:off x="0" y="3068960"/>
            <a:ext cx="2210544" cy="720080"/>
          </a:xfrm>
          <a:prstGeom prst="wedgeRoundRectCallout">
            <a:avLst>
              <a:gd name="adj1" fmla="val 8098"/>
              <a:gd name="adj2" fmla="val -75273"/>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err="1" smtClean="0"/>
              <a:t>тауар</a:t>
            </a:r>
            <a:r>
              <a:rPr lang="ru-RU" sz="1400" dirty="0" smtClean="0"/>
              <a:t> </a:t>
            </a:r>
            <a:r>
              <a:rPr lang="ru-RU" sz="1400" dirty="0" err="1" smtClean="0"/>
              <a:t>таңбаларын, буып-түюді заңсыз пайдалану</a:t>
            </a:r>
            <a:r>
              <a:rPr lang="ru-RU" dirty="0" smtClean="0"/>
              <a:t>; </a:t>
            </a:r>
            <a:endParaRPr lang="ru-RU" dirty="0"/>
          </a:p>
        </p:txBody>
      </p:sp>
      <p:sp>
        <p:nvSpPr>
          <p:cNvPr id="14" name="Скругленная прямоугольная выноска 13"/>
          <p:cNvSpPr/>
          <p:nvPr/>
        </p:nvSpPr>
        <p:spPr>
          <a:xfrm>
            <a:off x="0" y="4797152"/>
            <a:ext cx="2016224" cy="612648"/>
          </a:xfrm>
          <a:prstGeom prst="wedgeRoundRectCallout">
            <a:avLst>
              <a:gd name="adj1" fmla="val 65511"/>
              <a:gd name="adj2" fmla="val -214480"/>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err="1" smtClean="0"/>
              <a:t>сатып</a:t>
            </a:r>
            <a:r>
              <a:rPr lang="ru-RU" sz="1400" dirty="0" smtClean="0"/>
              <a:t> </a:t>
            </a:r>
            <a:r>
              <a:rPr lang="ru-RU" sz="1400" dirty="0" err="1" smtClean="0"/>
              <a:t>алушыны</a:t>
            </a:r>
            <a:r>
              <a:rPr lang="ru-RU" sz="1400" dirty="0" smtClean="0"/>
              <a:t> </a:t>
            </a:r>
            <a:r>
              <a:rPr lang="ru-RU" sz="1400" dirty="0" err="1" smtClean="0"/>
              <a:t>(өнім берушіні</a:t>
            </a:r>
            <a:r>
              <a:rPr lang="ru-RU" sz="1400" dirty="0" smtClean="0"/>
              <a:t>) </a:t>
            </a:r>
            <a:r>
              <a:rPr lang="ru-RU" sz="1400" dirty="0" err="1" smtClean="0"/>
              <a:t>кемсітуге</a:t>
            </a:r>
            <a:r>
              <a:rPr lang="ru-RU" sz="1400" dirty="0" smtClean="0"/>
              <a:t> </a:t>
            </a:r>
            <a:r>
              <a:rPr lang="ru-RU" sz="1400" dirty="0" err="1" smtClean="0"/>
              <a:t>шақыру;</a:t>
            </a:r>
            <a:r>
              <a:rPr lang="ru-RU" sz="1400" dirty="0" smtClean="0"/>
              <a:t> </a:t>
            </a:r>
            <a:endParaRPr lang="ru-RU" sz="1400" dirty="0"/>
          </a:p>
        </p:txBody>
      </p:sp>
      <p:sp>
        <p:nvSpPr>
          <p:cNvPr id="15" name="Скругленная прямоугольная выноска 14"/>
          <p:cNvSpPr/>
          <p:nvPr/>
        </p:nvSpPr>
        <p:spPr>
          <a:xfrm>
            <a:off x="2411760" y="3573016"/>
            <a:ext cx="2138536" cy="612648"/>
          </a:xfrm>
          <a:prstGeom prst="wedgeRoundRectCallout">
            <a:avLst>
              <a:gd name="adj1" fmla="val -16722"/>
              <a:gd name="adj2" fmla="val -68098"/>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err="1" smtClean="0"/>
              <a:t>бұйымның сыртқы түрін кешіріп</a:t>
            </a:r>
            <a:r>
              <a:rPr lang="ru-RU" dirty="0" smtClean="0"/>
              <a:t> </a:t>
            </a:r>
            <a:r>
              <a:rPr lang="ru-RU" dirty="0" err="1" smtClean="0"/>
              <a:t>алу</a:t>
            </a:r>
            <a:r>
              <a:rPr lang="ru-RU" dirty="0" smtClean="0"/>
              <a:t>; </a:t>
            </a:r>
            <a:endParaRPr lang="ru-RU" dirty="0"/>
          </a:p>
        </p:txBody>
      </p:sp>
      <p:sp>
        <p:nvSpPr>
          <p:cNvPr id="16" name="Скругленная прямоугольная выноска 15"/>
          <p:cNvSpPr/>
          <p:nvPr/>
        </p:nvSpPr>
        <p:spPr>
          <a:xfrm>
            <a:off x="5004048" y="4437112"/>
            <a:ext cx="1584176" cy="1224136"/>
          </a:xfrm>
          <a:prstGeom prst="wedgeRoundRectCallout">
            <a:avLst>
              <a:gd name="adj1" fmla="val -40813"/>
              <a:gd name="adj2" fmla="val -188504"/>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err="1" smtClean="0"/>
              <a:t>мәжбүрлі ассортиментпен</a:t>
            </a:r>
            <a:r>
              <a:rPr lang="ru-RU" dirty="0" smtClean="0"/>
              <a:t> </a:t>
            </a:r>
            <a:r>
              <a:rPr lang="ru-RU" dirty="0" err="1" smtClean="0"/>
              <a:t>тауар</a:t>
            </a:r>
            <a:r>
              <a:rPr lang="ru-RU" dirty="0" smtClean="0"/>
              <a:t> </a:t>
            </a:r>
            <a:r>
              <a:rPr lang="ru-RU" dirty="0" err="1" smtClean="0"/>
              <a:t>өткізу;</a:t>
            </a:r>
            <a:endParaRPr lang="ru-RU" dirty="0"/>
          </a:p>
        </p:txBody>
      </p:sp>
      <p:sp>
        <p:nvSpPr>
          <p:cNvPr id="17" name="Скругленная прямоугольная выноска 16"/>
          <p:cNvSpPr/>
          <p:nvPr/>
        </p:nvSpPr>
        <p:spPr>
          <a:xfrm>
            <a:off x="7092280" y="4725144"/>
            <a:ext cx="1872208" cy="1296144"/>
          </a:xfrm>
          <a:prstGeom prst="wedgeRoundRectCallout">
            <a:avLst>
              <a:gd name="adj1" fmla="val -19424"/>
              <a:gd name="adj2" fmla="val -20544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err="1" smtClean="0"/>
              <a:t>нарық субъектісін</a:t>
            </a:r>
            <a:r>
              <a:rPr lang="ru-RU" dirty="0" smtClean="0"/>
              <a:t> </a:t>
            </a:r>
            <a:r>
              <a:rPr lang="ru-RU" dirty="0" err="1" smtClean="0"/>
              <a:t>бәсекелеспен шартты</a:t>
            </a:r>
            <a:r>
              <a:rPr lang="ru-RU" dirty="0" smtClean="0"/>
              <a:t> </a:t>
            </a:r>
            <a:r>
              <a:rPr lang="ru-RU" dirty="0" err="1" smtClean="0"/>
              <a:t>бұзуға шақыру</a:t>
            </a:r>
            <a:endParaRPr lang="ru-RU"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a:solidFill>
            <a:schemeClr val="accent3">
              <a:lumMod val="75000"/>
            </a:schemeClr>
          </a:solidFill>
        </p:spPr>
        <p:txBody>
          <a:bodyPr>
            <a:normAutofit/>
          </a:bodyPr>
          <a:lstStyle/>
          <a:p>
            <a:r>
              <a:rPr lang="ru-RU" sz="2800" dirty="0" smtClean="0"/>
              <a:t>БӘСЕКЕЛЕСТІКТІ ҚОРҒАУ</a:t>
            </a:r>
            <a:endParaRPr lang="ru-RU" sz="2800" dirty="0"/>
          </a:p>
        </p:txBody>
      </p:sp>
      <p:sp>
        <p:nvSpPr>
          <p:cNvPr id="3" name="Содержимое 2"/>
          <p:cNvSpPr>
            <a:spLocks noGrp="1"/>
          </p:cNvSpPr>
          <p:nvPr>
            <p:ph idx="1"/>
          </p:nvPr>
        </p:nvSpPr>
        <p:spPr>
          <a:xfrm>
            <a:off x="179512" y="980728"/>
            <a:ext cx="8712968" cy="5733256"/>
          </a:xfrm>
        </p:spPr>
        <p:style>
          <a:lnRef idx="1">
            <a:schemeClr val="dk1"/>
          </a:lnRef>
          <a:fillRef idx="2">
            <a:schemeClr val="dk1"/>
          </a:fillRef>
          <a:effectRef idx="1">
            <a:schemeClr val="dk1"/>
          </a:effectRef>
          <a:fontRef idx="minor">
            <a:schemeClr val="dk1"/>
          </a:fontRef>
        </p:style>
        <p:txBody>
          <a:bodyPr>
            <a:normAutofit fontScale="55000" lnSpcReduction="20000"/>
          </a:bodyPr>
          <a:lstStyle/>
          <a:p>
            <a:pPr algn="just">
              <a:buNone/>
            </a:pPr>
            <a:r>
              <a:rPr lang="ru-RU" dirty="0" smtClean="0"/>
              <a:t>         46-бап. </a:t>
            </a:r>
            <a:r>
              <a:rPr lang="ru-RU" dirty="0" err="1" smtClean="0"/>
              <a:t>Тауар</a:t>
            </a:r>
            <a:r>
              <a:rPr lang="ru-RU" dirty="0" smtClean="0"/>
              <a:t> </a:t>
            </a:r>
            <a:r>
              <a:rPr lang="ru-RU" dirty="0" err="1" smtClean="0"/>
              <a:t>нарықтарындағы бәсекелестіктің жай-күйін  талдау</a:t>
            </a:r>
            <a:endParaRPr lang="ru-RU" dirty="0" smtClean="0"/>
          </a:p>
          <a:p>
            <a:pPr algn="just">
              <a:buNone/>
            </a:pPr>
            <a:r>
              <a:rPr lang="ru-RU" dirty="0" smtClean="0"/>
              <a:t>        1. </a:t>
            </a:r>
            <a:r>
              <a:rPr lang="ru-RU" dirty="0" err="1" smtClean="0"/>
              <a:t>Тауар</a:t>
            </a:r>
            <a:r>
              <a:rPr lang="ru-RU" dirty="0" smtClean="0"/>
              <a:t> </a:t>
            </a:r>
            <a:r>
              <a:rPr lang="ru-RU" dirty="0" err="1" smtClean="0"/>
              <a:t>нарықтарына талдау</a:t>
            </a:r>
            <a:r>
              <a:rPr lang="ru-RU" dirty="0" smtClean="0"/>
              <a:t> </a:t>
            </a:r>
            <a:r>
              <a:rPr lang="ru-RU" dirty="0" err="1" smtClean="0"/>
              <a:t>жүргізудің мақсаты бәсекелестік деңгейін айқындау, үстем немесе</a:t>
            </a:r>
            <a:r>
              <a:rPr lang="ru-RU" dirty="0" smtClean="0"/>
              <a:t> </a:t>
            </a:r>
            <a:r>
              <a:rPr lang="ru-RU" dirty="0" err="1" smtClean="0"/>
              <a:t>монополиялық жағдайға ие</a:t>
            </a:r>
            <a:r>
              <a:rPr lang="ru-RU" dirty="0" smtClean="0"/>
              <a:t> </a:t>
            </a:r>
            <a:r>
              <a:rPr lang="ru-RU" dirty="0" err="1" smtClean="0"/>
              <a:t>нарық субъектілерін</a:t>
            </a:r>
            <a:r>
              <a:rPr lang="ru-RU" dirty="0" smtClean="0"/>
              <a:t> </a:t>
            </a:r>
            <a:r>
              <a:rPr lang="ru-RU" dirty="0" err="1" smtClean="0"/>
              <a:t>анықтау, бәсекелестікті қорғау </a:t>
            </a:r>
            <a:r>
              <a:rPr lang="ru-RU" dirty="0" smtClean="0"/>
              <a:t>мен </a:t>
            </a:r>
            <a:r>
              <a:rPr lang="ru-RU" dirty="0" err="1" smtClean="0"/>
              <a:t>дамытуға бағытталған шаралар</a:t>
            </a:r>
            <a:r>
              <a:rPr lang="ru-RU" dirty="0" smtClean="0"/>
              <a:t> </a:t>
            </a:r>
            <a:r>
              <a:rPr lang="ru-RU" dirty="0" err="1" smtClean="0"/>
              <a:t>кешенін</a:t>
            </a:r>
            <a:r>
              <a:rPr lang="ru-RU" dirty="0" smtClean="0"/>
              <a:t> </a:t>
            </a:r>
            <a:r>
              <a:rPr lang="ru-RU" dirty="0" err="1" smtClean="0"/>
              <a:t>әзірлеу</a:t>
            </a:r>
            <a:r>
              <a:rPr lang="ru-RU" dirty="0" smtClean="0"/>
              <a:t>, </a:t>
            </a:r>
            <a:r>
              <a:rPr lang="ru-RU" dirty="0" err="1" smtClean="0"/>
              <a:t>монополистік</a:t>
            </a:r>
            <a:r>
              <a:rPr lang="ru-RU" dirty="0" smtClean="0"/>
              <a:t> </a:t>
            </a:r>
            <a:r>
              <a:rPr lang="ru-RU" dirty="0" err="1" smtClean="0"/>
              <a:t>қызметтің алдын</a:t>
            </a:r>
            <a:r>
              <a:rPr lang="ru-RU" dirty="0" smtClean="0"/>
              <a:t> </a:t>
            </a:r>
            <a:r>
              <a:rPr lang="ru-RU" dirty="0" err="1" smtClean="0"/>
              <a:t>алу</a:t>
            </a:r>
            <a:r>
              <a:rPr lang="ru-RU" dirty="0" smtClean="0"/>
              <a:t>, </a:t>
            </a:r>
            <a:r>
              <a:rPr lang="ru-RU" dirty="0" err="1" smtClean="0"/>
              <a:t>шектеу</a:t>
            </a:r>
            <a:r>
              <a:rPr lang="ru-RU" dirty="0" smtClean="0"/>
              <a:t> </a:t>
            </a:r>
            <a:r>
              <a:rPr lang="ru-RU" dirty="0" err="1" smtClean="0"/>
              <a:t>және жолын</a:t>
            </a:r>
            <a:r>
              <a:rPr lang="ru-RU" dirty="0" smtClean="0"/>
              <a:t> </a:t>
            </a:r>
            <a:r>
              <a:rPr lang="ru-RU" dirty="0" err="1" smtClean="0"/>
              <a:t>кесу</a:t>
            </a:r>
            <a:r>
              <a:rPr lang="ru-RU" dirty="0" smtClean="0"/>
              <a:t> </a:t>
            </a:r>
            <a:r>
              <a:rPr lang="ru-RU" dirty="0" err="1" smtClean="0"/>
              <a:t>болып</a:t>
            </a:r>
            <a:r>
              <a:rPr lang="ru-RU" dirty="0" smtClean="0"/>
              <a:t> </a:t>
            </a:r>
            <a:r>
              <a:rPr lang="ru-RU" dirty="0" err="1" smtClean="0"/>
              <a:t>табылады</a:t>
            </a:r>
            <a:r>
              <a:rPr lang="ru-RU" dirty="0" smtClean="0"/>
              <a:t>. </a:t>
            </a:r>
          </a:p>
          <a:p>
            <a:pPr algn="just">
              <a:buNone/>
            </a:pPr>
            <a:r>
              <a:rPr lang="ru-RU" dirty="0" smtClean="0"/>
              <a:t>       2. </a:t>
            </a:r>
            <a:r>
              <a:rPr lang="ru-RU" dirty="0" err="1" smtClean="0"/>
              <a:t>Тауар</a:t>
            </a:r>
            <a:r>
              <a:rPr lang="ru-RU" dirty="0" smtClean="0"/>
              <a:t> </a:t>
            </a:r>
            <a:r>
              <a:rPr lang="ru-RU" dirty="0" err="1" smtClean="0"/>
              <a:t>нарықтарына талдау</a:t>
            </a:r>
            <a:r>
              <a:rPr lang="ru-RU" dirty="0" smtClean="0"/>
              <a:t> </a:t>
            </a:r>
            <a:r>
              <a:rPr lang="ru-RU" dirty="0" err="1" smtClean="0"/>
              <a:t>мемлекеттік</a:t>
            </a:r>
            <a:r>
              <a:rPr lang="ru-RU" dirty="0" smtClean="0"/>
              <a:t> </a:t>
            </a:r>
            <a:r>
              <a:rPr lang="ru-RU" dirty="0" err="1" smtClean="0"/>
              <a:t>статистикалық есептіліктің деректері</a:t>
            </a:r>
            <a:r>
              <a:rPr lang="ru-RU" dirty="0" smtClean="0"/>
              <a:t> </a:t>
            </a:r>
            <a:r>
              <a:rPr lang="ru-RU" dirty="0" err="1" smtClean="0"/>
              <a:t>және мемлекеттік</a:t>
            </a:r>
            <a:r>
              <a:rPr lang="ru-RU" dirty="0" smtClean="0"/>
              <a:t> </a:t>
            </a:r>
            <a:r>
              <a:rPr lang="ru-RU" dirty="0" err="1" smtClean="0"/>
              <a:t>органдар</a:t>
            </a:r>
            <a:r>
              <a:rPr lang="ru-RU" dirty="0" smtClean="0"/>
              <a:t>, </a:t>
            </a:r>
            <a:r>
              <a:rPr lang="ru-RU" dirty="0" err="1" smtClean="0"/>
              <a:t>нарық субъектілері</a:t>
            </a:r>
            <a:r>
              <a:rPr lang="ru-RU" dirty="0" smtClean="0"/>
              <a:t> мен </a:t>
            </a:r>
            <a:r>
              <a:rPr lang="ru-RU" dirty="0" err="1" smtClean="0"/>
              <a:t>олардың бірлестіктері</a:t>
            </a:r>
            <a:r>
              <a:rPr lang="ru-RU" dirty="0" smtClean="0"/>
              <a:t> </a:t>
            </a:r>
            <a:r>
              <a:rPr lang="ru-RU" dirty="0" err="1" smtClean="0"/>
              <a:t>ұсынатын есептіліктің өзге </a:t>
            </a:r>
            <a:r>
              <a:rPr lang="ru-RU" dirty="0" smtClean="0"/>
              <a:t>де </a:t>
            </a:r>
            <a:r>
              <a:rPr lang="ru-RU" dirty="0" err="1" smtClean="0"/>
              <a:t>нысандары</a:t>
            </a:r>
            <a:r>
              <a:rPr lang="ru-RU" dirty="0" smtClean="0"/>
              <a:t> </a:t>
            </a:r>
            <a:r>
              <a:rPr lang="ru-RU" dirty="0" err="1" smtClean="0"/>
              <a:t>негізінде</a:t>
            </a:r>
            <a:r>
              <a:rPr lang="ru-RU" dirty="0" smtClean="0"/>
              <a:t> </a:t>
            </a:r>
            <a:r>
              <a:rPr lang="ru-RU" dirty="0" err="1" smtClean="0"/>
              <a:t>жүргізіледі</a:t>
            </a:r>
            <a:r>
              <a:rPr lang="ru-RU" dirty="0" smtClean="0"/>
              <a:t>. </a:t>
            </a:r>
          </a:p>
          <a:p>
            <a:pPr algn="just">
              <a:buNone/>
            </a:pPr>
            <a:r>
              <a:rPr lang="ru-RU" dirty="0" smtClean="0"/>
              <a:t>       3. </a:t>
            </a:r>
            <a:r>
              <a:rPr lang="ru-RU" dirty="0" err="1" smtClean="0"/>
              <a:t>Тауар</a:t>
            </a:r>
            <a:r>
              <a:rPr lang="ru-RU" dirty="0" smtClean="0"/>
              <a:t> </a:t>
            </a:r>
            <a:r>
              <a:rPr lang="ru-RU" dirty="0" err="1" smtClean="0"/>
              <a:t>нарығының географиялық шекаралары</a:t>
            </a:r>
            <a:r>
              <a:rPr lang="ru-RU" dirty="0" smtClean="0"/>
              <a:t> </a:t>
            </a:r>
            <a:r>
              <a:rPr lang="ru-RU" dirty="0" err="1" smtClean="0"/>
              <a:t>тұтынушы тауарды</a:t>
            </a:r>
            <a:r>
              <a:rPr lang="ru-RU" dirty="0" smtClean="0"/>
              <a:t> </a:t>
            </a:r>
            <a:r>
              <a:rPr lang="ru-RU" dirty="0" err="1" smtClean="0"/>
              <a:t>немесе</a:t>
            </a:r>
            <a:r>
              <a:rPr lang="ru-RU" dirty="0" smtClean="0"/>
              <a:t> </a:t>
            </a:r>
            <a:r>
              <a:rPr lang="ru-RU" dirty="0" err="1" smtClean="0"/>
              <a:t>бірін-бірі</a:t>
            </a:r>
            <a:r>
              <a:rPr lang="ru-RU" dirty="0" smtClean="0"/>
              <a:t> </a:t>
            </a:r>
            <a:r>
              <a:rPr lang="ru-RU" dirty="0" err="1" smtClean="0"/>
              <a:t>алмастыратын</a:t>
            </a:r>
            <a:r>
              <a:rPr lang="ru-RU" dirty="0" smtClean="0"/>
              <a:t> </a:t>
            </a:r>
            <a:r>
              <a:rPr lang="ru-RU" dirty="0" err="1" smtClean="0"/>
              <a:t>тауарды</a:t>
            </a:r>
            <a:r>
              <a:rPr lang="ru-RU" dirty="0" smtClean="0"/>
              <a:t> </a:t>
            </a:r>
            <a:r>
              <a:rPr lang="ru-RU" dirty="0" err="1" smtClean="0"/>
              <a:t>сатып</a:t>
            </a:r>
            <a:r>
              <a:rPr lang="ru-RU" dirty="0" smtClean="0"/>
              <a:t> </a:t>
            </a:r>
            <a:r>
              <a:rPr lang="ru-RU" dirty="0" err="1" smtClean="0"/>
              <a:t>алатын</a:t>
            </a:r>
            <a:r>
              <a:rPr lang="ru-RU" dirty="0" smtClean="0"/>
              <a:t>, </a:t>
            </a:r>
            <a:r>
              <a:rPr lang="ru-RU" dirty="0" err="1" smtClean="0"/>
              <a:t>егер</a:t>
            </a:r>
            <a:r>
              <a:rPr lang="ru-RU" dirty="0" smtClean="0"/>
              <a:t> </a:t>
            </a:r>
            <a:r>
              <a:rPr lang="ru-RU" dirty="0" err="1" smtClean="0"/>
              <a:t>оларды</a:t>
            </a:r>
            <a:r>
              <a:rPr lang="ru-RU" dirty="0" smtClean="0"/>
              <a:t> </a:t>
            </a:r>
            <a:r>
              <a:rPr lang="ru-RU" dirty="0" err="1" smtClean="0"/>
              <a:t>тауар</a:t>
            </a:r>
            <a:r>
              <a:rPr lang="ru-RU" dirty="0" smtClean="0"/>
              <a:t> </a:t>
            </a:r>
            <a:r>
              <a:rPr lang="ru-RU" dirty="0" err="1" smtClean="0"/>
              <a:t>нарығы шекарасынан</a:t>
            </a:r>
            <a:r>
              <a:rPr lang="ru-RU" dirty="0" smtClean="0"/>
              <a:t> </a:t>
            </a:r>
            <a:r>
              <a:rPr lang="ru-RU" dirty="0" err="1" smtClean="0"/>
              <a:t>тысқары жерлерден</a:t>
            </a:r>
            <a:r>
              <a:rPr lang="ru-RU" dirty="0" smtClean="0"/>
              <a:t> </a:t>
            </a:r>
            <a:r>
              <a:rPr lang="ru-RU" dirty="0" err="1" smtClean="0"/>
              <a:t>сатып</a:t>
            </a:r>
            <a:r>
              <a:rPr lang="ru-RU" dirty="0" smtClean="0"/>
              <a:t> </a:t>
            </a:r>
            <a:r>
              <a:rPr lang="ru-RU" dirty="0" err="1" smtClean="0"/>
              <a:t>алу</a:t>
            </a:r>
            <a:r>
              <a:rPr lang="ru-RU" dirty="0" smtClean="0"/>
              <a:t> </a:t>
            </a:r>
            <a:r>
              <a:rPr lang="ru-RU" dirty="0" err="1" smtClean="0"/>
              <a:t>экономикалық, технологиялық және басқа себептер</a:t>
            </a:r>
            <a:r>
              <a:rPr lang="ru-RU" dirty="0" smtClean="0"/>
              <a:t> </a:t>
            </a:r>
            <a:r>
              <a:rPr lang="ru-RU" dirty="0" err="1" smtClean="0"/>
              <a:t>бойынша</a:t>
            </a:r>
            <a:r>
              <a:rPr lang="ru-RU" dirty="0" smtClean="0"/>
              <a:t> </a:t>
            </a:r>
            <a:r>
              <a:rPr lang="ru-RU" dirty="0" err="1" smtClean="0"/>
              <a:t>орынсыз</a:t>
            </a:r>
            <a:r>
              <a:rPr lang="ru-RU" dirty="0" smtClean="0"/>
              <a:t> </a:t>
            </a:r>
            <a:r>
              <a:rPr lang="ru-RU" dirty="0" err="1" smtClean="0"/>
              <a:t>болатын</a:t>
            </a:r>
            <a:r>
              <a:rPr lang="ru-RU" dirty="0" smtClean="0"/>
              <a:t> </a:t>
            </a:r>
            <a:r>
              <a:rPr lang="ru-RU" dirty="0" err="1" smtClean="0"/>
              <a:t>аумақты анықтайды.</a:t>
            </a:r>
            <a:r>
              <a:rPr lang="ru-RU" dirty="0" smtClean="0"/>
              <a:t> </a:t>
            </a:r>
          </a:p>
          <a:p>
            <a:pPr algn="just">
              <a:buNone/>
            </a:pPr>
            <a:r>
              <a:rPr lang="ru-RU" dirty="0" smtClean="0"/>
              <a:t>       4. </a:t>
            </a:r>
            <a:r>
              <a:rPr lang="ru-RU" dirty="0" err="1" smtClean="0"/>
              <a:t>Тауар</a:t>
            </a:r>
            <a:r>
              <a:rPr lang="ru-RU" dirty="0" smtClean="0"/>
              <a:t> </a:t>
            </a:r>
            <a:r>
              <a:rPr lang="ru-RU" dirty="0" err="1" smtClean="0"/>
              <a:t>нарықтарының шекаралары</a:t>
            </a:r>
            <a:r>
              <a:rPr lang="ru-RU" dirty="0" smtClean="0"/>
              <a:t> </a:t>
            </a:r>
            <a:r>
              <a:rPr lang="ru-RU" dirty="0" err="1" smtClean="0"/>
              <a:t>мынадай</a:t>
            </a:r>
            <a:r>
              <a:rPr lang="ru-RU" dirty="0" smtClean="0"/>
              <a:t> </a:t>
            </a:r>
            <a:r>
              <a:rPr lang="ru-RU" dirty="0" err="1" smtClean="0"/>
              <a:t>өлшемдер:</a:t>
            </a:r>
            <a:r>
              <a:rPr lang="ru-RU" dirty="0" smtClean="0"/>
              <a:t> </a:t>
            </a:r>
          </a:p>
          <a:p>
            <a:pPr algn="just">
              <a:buNone/>
            </a:pPr>
            <a:r>
              <a:rPr lang="ru-RU" dirty="0" smtClean="0"/>
              <a:t>       1) осы </a:t>
            </a:r>
            <a:r>
              <a:rPr lang="ru-RU" dirty="0" err="1" smtClean="0"/>
              <a:t>аумақта тауар</a:t>
            </a:r>
            <a:r>
              <a:rPr lang="ru-RU" dirty="0" smtClean="0"/>
              <a:t> </a:t>
            </a:r>
            <a:r>
              <a:rPr lang="ru-RU" dirty="0" err="1" smtClean="0"/>
              <a:t>сатып</a:t>
            </a:r>
            <a:r>
              <a:rPr lang="ru-RU" dirty="0" smtClean="0"/>
              <a:t> </a:t>
            </a:r>
            <a:r>
              <a:rPr lang="ru-RU" dirty="0" err="1" smtClean="0"/>
              <a:t>алу</a:t>
            </a:r>
            <a:r>
              <a:rPr lang="ru-RU" dirty="0" smtClean="0"/>
              <a:t> </a:t>
            </a:r>
            <a:r>
              <a:rPr lang="ru-RU" dirty="0" err="1" smtClean="0"/>
              <a:t>мүмкіндігі</a:t>
            </a:r>
            <a:r>
              <a:rPr lang="ru-RU" dirty="0" smtClean="0"/>
              <a:t>; </a:t>
            </a:r>
          </a:p>
          <a:p>
            <a:pPr algn="just">
              <a:buNone/>
            </a:pPr>
            <a:r>
              <a:rPr lang="ru-RU" dirty="0" smtClean="0"/>
              <a:t>       2) </a:t>
            </a:r>
            <a:r>
              <a:rPr lang="ru-RU" dirty="0" err="1" smtClean="0"/>
              <a:t>көліктік шығындардың тауар</a:t>
            </a:r>
            <a:r>
              <a:rPr lang="ru-RU" dirty="0" smtClean="0"/>
              <a:t> </a:t>
            </a:r>
            <a:r>
              <a:rPr lang="ru-RU" dirty="0" err="1" smtClean="0"/>
              <a:t>құнына қатысты алғанда негізділігі</a:t>
            </a:r>
            <a:r>
              <a:rPr lang="ru-RU" dirty="0" smtClean="0"/>
              <a:t> мен </a:t>
            </a:r>
            <a:r>
              <a:rPr lang="ru-RU" dirty="0" err="1" smtClean="0"/>
              <a:t>өзін ақтайтындығы</a:t>
            </a:r>
            <a:r>
              <a:rPr lang="ru-RU" dirty="0" smtClean="0"/>
              <a:t>; </a:t>
            </a:r>
          </a:p>
          <a:p>
            <a:pPr algn="just">
              <a:buNone/>
            </a:pPr>
            <a:r>
              <a:rPr lang="ru-RU" dirty="0" smtClean="0"/>
              <a:t>       3) </a:t>
            </a:r>
            <a:r>
              <a:rPr lang="ru-RU" dirty="0" err="1" smtClean="0"/>
              <a:t>тауарды</a:t>
            </a:r>
            <a:r>
              <a:rPr lang="ru-RU" dirty="0" smtClean="0"/>
              <a:t> </a:t>
            </a:r>
            <a:r>
              <a:rPr lang="ru-RU" dirty="0" err="1" smtClean="0"/>
              <a:t>тасымалдау</a:t>
            </a:r>
            <a:r>
              <a:rPr lang="ru-RU" dirty="0" smtClean="0"/>
              <a:t> </a:t>
            </a:r>
            <a:r>
              <a:rPr lang="ru-RU" dirty="0" err="1" smtClean="0"/>
              <a:t>кезінде</a:t>
            </a:r>
            <a:r>
              <a:rPr lang="ru-RU" dirty="0" smtClean="0"/>
              <a:t> </a:t>
            </a:r>
            <a:r>
              <a:rPr lang="ru-RU" dirty="0" err="1" smtClean="0"/>
              <a:t>олардың сапасын</a:t>
            </a:r>
            <a:r>
              <a:rPr lang="ru-RU" dirty="0" smtClean="0"/>
              <a:t>, </a:t>
            </a:r>
            <a:r>
              <a:rPr lang="ru-RU" dirty="0" err="1" smtClean="0"/>
              <a:t>сенімділігі</a:t>
            </a:r>
            <a:r>
              <a:rPr lang="ru-RU" dirty="0" smtClean="0"/>
              <a:t> мен </a:t>
            </a:r>
            <a:r>
              <a:rPr lang="ru-RU" dirty="0" err="1" smtClean="0"/>
              <a:t>басқа тұтынушылық қасиеттерін сақтауы</a:t>
            </a:r>
            <a:r>
              <a:rPr lang="ru-RU" dirty="0" smtClean="0"/>
              <a:t>; </a:t>
            </a:r>
          </a:p>
          <a:p>
            <a:pPr algn="just">
              <a:buNone/>
            </a:pPr>
            <a:r>
              <a:rPr lang="ru-RU" dirty="0" smtClean="0"/>
              <a:t>       4) </a:t>
            </a:r>
            <a:r>
              <a:rPr lang="ru-RU" dirty="0" err="1" smtClean="0"/>
              <a:t>тауарларды</a:t>
            </a:r>
            <a:r>
              <a:rPr lang="ru-RU" dirty="0" smtClean="0"/>
              <a:t> </a:t>
            </a:r>
            <a:r>
              <a:rPr lang="ru-RU" dirty="0" err="1" smtClean="0"/>
              <a:t>сатып</a:t>
            </a:r>
            <a:r>
              <a:rPr lang="ru-RU" dirty="0" smtClean="0"/>
              <a:t> </a:t>
            </a:r>
            <a:r>
              <a:rPr lang="ru-RU" dirty="0" err="1" smtClean="0"/>
              <a:t>алу-сатуға</a:t>
            </a:r>
            <a:r>
              <a:rPr lang="ru-RU" dirty="0" smtClean="0"/>
              <a:t>, </a:t>
            </a:r>
            <a:r>
              <a:rPr lang="ru-RU" dirty="0" err="1" smtClean="0"/>
              <a:t>әкелу-әкетуге шектеулердің </a:t>
            </a:r>
            <a:r>
              <a:rPr lang="ru-RU" dirty="0" smtClean="0"/>
              <a:t>(</a:t>
            </a:r>
            <a:r>
              <a:rPr lang="ru-RU" dirty="0" err="1" smtClean="0"/>
              <a:t>тыйым</a:t>
            </a:r>
            <a:r>
              <a:rPr lang="ru-RU" dirty="0" smtClean="0"/>
              <a:t> </a:t>
            </a:r>
            <a:r>
              <a:rPr lang="ru-RU" dirty="0" err="1" smtClean="0"/>
              <a:t>салулардың</a:t>
            </a:r>
            <a:r>
              <a:rPr lang="ru-RU" dirty="0" smtClean="0"/>
              <a:t>) </a:t>
            </a:r>
            <a:r>
              <a:rPr lang="ru-RU" dirty="0" err="1" smtClean="0"/>
              <a:t>болмауы</a:t>
            </a:r>
            <a:r>
              <a:rPr lang="ru-RU" dirty="0" smtClean="0"/>
              <a:t>;</a:t>
            </a:r>
          </a:p>
          <a:p>
            <a:pPr algn="just">
              <a:buNone/>
            </a:pPr>
            <a:r>
              <a:rPr lang="ru-RU" dirty="0" smtClean="0"/>
              <a:t>       5) </a:t>
            </a:r>
            <a:r>
              <a:rPr lang="ru-RU" dirty="0" err="1" smtClean="0"/>
              <a:t>өз шегінде</a:t>
            </a:r>
            <a:r>
              <a:rPr lang="ru-RU" dirty="0" smtClean="0"/>
              <a:t> </a:t>
            </a:r>
            <a:r>
              <a:rPr lang="ru-RU" dirty="0" err="1" smtClean="0"/>
              <a:t>тауарларды</a:t>
            </a:r>
            <a:r>
              <a:rPr lang="ru-RU" dirty="0" smtClean="0"/>
              <a:t> </a:t>
            </a:r>
            <a:r>
              <a:rPr lang="ru-RU" dirty="0" err="1" smtClean="0"/>
              <a:t>сату</a:t>
            </a:r>
            <a:r>
              <a:rPr lang="ru-RU" dirty="0" smtClean="0"/>
              <a:t>, </a:t>
            </a:r>
            <a:r>
              <a:rPr lang="ru-RU" dirty="0" err="1" smtClean="0"/>
              <a:t>жеткізу</a:t>
            </a:r>
            <a:r>
              <a:rPr lang="ru-RU" dirty="0" smtClean="0"/>
              <a:t> </a:t>
            </a:r>
            <a:r>
              <a:rPr lang="ru-RU" dirty="0" err="1" smtClean="0"/>
              <a:t>жүзеге асырылатын</a:t>
            </a:r>
            <a:r>
              <a:rPr lang="ru-RU" dirty="0" smtClean="0"/>
              <a:t> </a:t>
            </a:r>
            <a:r>
              <a:rPr lang="ru-RU" dirty="0" err="1" smtClean="0"/>
              <a:t>аумақта бәсекелестікке тең жағдайлардың болуы</a:t>
            </a:r>
            <a:r>
              <a:rPr lang="ru-RU" dirty="0" smtClean="0"/>
              <a:t> </a:t>
            </a:r>
            <a:r>
              <a:rPr lang="ru-RU" dirty="0" err="1" smtClean="0"/>
              <a:t>бойынша</a:t>
            </a:r>
            <a:r>
              <a:rPr lang="ru-RU" dirty="0" smtClean="0"/>
              <a:t> </a:t>
            </a:r>
            <a:r>
              <a:rPr lang="ru-RU" dirty="0" err="1" smtClean="0"/>
              <a:t>тауарларды</a:t>
            </a:r>
            <a:r>
              <a:rPr lang="ru-RU" dirty="0" smtClean="0"/>
              <a:t> </a:t>
            </a:r>
            <a:r>
              <a:rPr lang="ru-RU" dirty="0" err="1" smtClean="0"/>
              <a:t>сатып</a:t>
            </a:r>
            <a:r>
              <a:rPr lang="ru-RU" dirty="0" smtClean="0"/>
              <a:t> </a:t>
            </a:r>
            <a:r>
              <a:rPr lang="ru-RU" dirty="0" err="1" smtClean="0"/>
              <a:t>алудың қолжетімділігі ескеріле</a:t>
            </a:r>
            <a:r>
              <a:rPr lang="ru-RU" dirty="0" smtClean="0"/>
              <a:t> </a:t>
            </a:r>
            <a:r>
              <a:rPr lang="ru-RU" dirty="0" err="1" smtClean="0"/>
              <a:t>отырып</a:t>
            </a:r>
            <a:r>
              <a:rPr lang="ru-RU" dirty="0" smtClean="0"/>
              <a:t>, </a:t>
            </a:r>
            <a:r>
              <a:rPr lang="ru-RU" dirty="0" err="1" smtClean="0"/>
              <a:t>айқындалады</a:t>
            </a:r>
            <a:r>
              <a:rPr lang="ru-RU" dirty="0" smtClean="0"/>
              <a:t>.</a:t>
            </a:r>
          </a:p>
          <a:p>
            <a:pPr algn="just">
              <a:buNone/>
            </a:pPr>
            <a:endParaRPr lang="ru-RU" dirty="0" smtClean="0"/>
          </a:p>
          <a:p>
            <a:pPr algn="just">
              <a:buNone/>
            </a:pPr>
            <a:endParaRPr lang="ru-RU" dirty="0" smtClean="0"/>
          </a:p>
          <a:p>
            <a:pPr algn="just">
              <a:buNone/>
            </a:pPr>
            <a:endParaRPr lang="ru-RU" dirty="0" smtClean="0"/>
          </a:p>
          <a:p>
            <a:pPr algn="just">
              <a:buNone/>
            </a:pPr>
            <a:endParaRPr lang="ru-RU" dirty="0" smtClean="0"/>
          </a:p>
          <a:p>
            <a:pPr algn="just">
              <a:buNone/>
            </a:pPr>
            <a:endParaRPr lang="ru-RU" dirty="0" smtClean="0"/>
          </a:p>
          <a:p>
            <a:pPr algn="just">
              <a:buNone/>
            </a:pPr>
            <a:endParaRPr lang="ru-RU"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764704"/>
            <a:ext cx="8229600" cy="5361459"/>
          </a:xfrm>
        </p:spPr>
        <p:style>
          <a:lnRef idx="1">
            <a:schemeClr val="dk1"/>
          </a:lnRef>
          <a:fillRef idx="2">
            <a:schemeClr val="dk1"/>
          </a:fillRef>
          <a:effectRef idx="1">
            <a:schemeClr val="dk1"/>
          </a:effectRef>
          <a:fontRef idx="minor">
            <a:schemeClr val="dk1"/>
          </a:fontRef>
        </p:style>
        <p:txBody>
          <a:bodyPr>
            <a:normAutofit fontScale="55000" lnSpcReduction="20000"/>
          </a:bodyPr>
          <a:lstStyle/>
          <a:p>
            <a:pPr algn="just">
              <a:buNone/>
            </a:pPr>
            <a:endParaRPr lang="ru-RU" dirty="0" smtClean="0"/>
          </a:p>
          <a:p>
            <a:pPr algn="just">
              <a:buNone/>
            </a:pPr>
            <a:endParaRPr lang="ru-RU" dirty="0" smtClean="0"/>
          </a:p>
          <a:p>
            <a:pPr algn="just">
              <a:buNone/>
            </a:pPr>
            <a:endParaRPr lang="ru-RU" dirty="0" smtClean="0"/>
          </a:p>
          <a:p>
            <a:pPr algn="just">
              <a:buNone/>
            </a:pPr>
            <a:endParaRPr lang="ru-RU" dirty="0" smtClean="0"/>
          </a:p>
          <a:p>
            <a:pPr algn="just">
              <a:buNone/>
            </a:pPr>
            <a:endParaRPr lang="ru-RU" dirty="0" smtClean="0"/>
          </a:p>
          <a:p>
            <a:pPr algn="just">
              <a:buNone/>
            </a:pPr>
            <a:endParaRPr lang="ru-RU" dirty="0" smtClean="0"/>
          </a:p>
          <a:p>
            <a:pPr algn="just">
              <a:buNone/>
            </a:pPr>
            <a:endParaRPr lang="ru-RU" dirty="0" smtClean="0"/>
          </a:p>
          <a:p>
            <a:pPr algn="just">
              <a:buNone/>
            </a:pPr>
            <a:endParaRPr lang="ru-RU" dirty="0" smtClean="0"/>
          </a:p>
          <a:p>
            <a:pPr algn="just">
              <a:buNone/>
            </a:pPr>
            <a:endParaRPr lang="ru-RU" dirty="0" smtClean="0"/>
          </a:p>
          <a:p>
            <a:pPr algn="just">
              <a:buNone/>
            </a:pPr>
            <a:endParaRPr lang="ru-RU" dirty="0" smtClean="0"/>
          </a:p>
          <a:p>
            <a:pPr algn="just">
              <a:buNone/>
            </a:pPr>
            <a:endParaRPr lang="ru-RU" dirty="0" smtClean="0"/>
          </a:p>
          <a:p>
            <a:pPr algn="just">
              <a:buNone/>
            </a:pPr>
            <a:r>
              <a:rPr lang="ru-RU" dirty="0" smtClean="0"/>
              <a:t>6</a:t>
            </a:r>
            <a:r>
              <a:rPr lang="ru-RU" dirty="0" smtClean="0"/>
              <a:t>. </a:t>
            </a:r>
            <a:r>
              <a:rPr lang="ru-RU" dirty="0" err="1" smtClean="0"/>
              <a:t>Тауар</a:t>
            </a:r>
            <a:r>
              <a:rPr lang="ru-RU" dirty="0" smtClean="0"/>
              <a:t> </a:t>
            </a:r>
            <a:r>
              <a:rPr lang="ru-RU" dirty="0" err="1" smtClean="0"/>
              <a:t>нарығының көлемі тауарды</a:t>
            </a:r>
            <a:r>
              <a:rPr lang="ru-RU" dirty="0" smtClean="0"/>
              <a:t> </a:t>
            </a:r>
            <a:r>
              <a:rPr lang="ru-RU" dirty="0" err="1" smtClean="0"/>
              <a:t>немесе</a:t>
            </a:r>
            <a:r>
              <a:rPr lang="ru-RU" dirty="0" smtClean="0"/>
              <a:t> </a:t>
            </a:r>
            <a:r>
              <a:rPr lang="ru-RU" dirty="0" err="1" smtClean="0"/>
              <a:t>бірін-бірі</a:t>
            </a:r>
            <a:r>
              <a:rPr lang="ru-RU" dirty="0" smtClean="0"/>
              <a:t> </a:t>
            </a:r>
            <a:r>
              <a:rPr lang="ru-RU" dirty="0" err="1" smtClean="0"/>
              <a:t>алмастыратын</a:t>
            </a:r>
            <a:r>
              <a:rPr lang="ru-RU" dirty="0" smtClean="0"/>
              <a:t> </a:t>
            </a:r>
            <a:r>
              <a:rPr lang="ru-RU" dirty="0" err="1" smtClean="0"/>
              <a:t>тауарларды</a:t>
            </a:r>
            <a:r>
              <a:rPr lang="ru-RU" dirty="0" smtClean="0"/>
              <a:t> </a:t>
            </a:r>
            <a:r>
              <a:rPr lang="ru-RU" dirty="0" err="1" smtClean="0"/>
              <a:t>әкелу </a:t>
            </a:r>
            <a:r>
              <a:rPr lang="ru-RU" dirty="0" smtClean="0"/>
              <a:t>мен </a:t>
            </a:r>
            <a:r>
              <a:rPr lang="ru-RU" dirty="0" err="1" smtClean="0"/>
              <a:t>әкету көлемдерін ескере</a:t>
            </a:r>
            <a:r>
              <a:rPr lang="ru-RU" dirty="0" smtClean="0"/>
              <a:t> </a:t>
            </a:r>
            <a:r>
              <a:rPr lang="ru-RU" dirty="0" err="1" smtClean="0"/>
              <a:t>отырып</a:t>
            </a:r>
            <a:r>
              <a:rPr lang="ru-RU" dirty="0" smtClean="0"/>
              <a:t>, </a:t>
            </a:r>
            <a:r>
              <a:rPr lang="ru-RU" dirty="0" err="1" smtClean="0"/>
              <a:t>нарық субъектілерінің тауарды</a:t>
            </a:r>
            <a:r>
              <a:rPr lang="ru-RU" dirty="0" smtClean="0"/>
              <a:t> </a:t>
            </a:r>
            <a:r>
              <a:rPr lang="ru-RU" dirty="0" err="1" smtClean="0"/>
              <a:t>немесе</a:t>
            </a:r>
            <a:r>
              <a:rPr lang="ru-RU" dirty="0" smtClean="0"/>
              <a:t> </a:t>
            </a:r>
            <a:r>
              <a:rPr lang="ru-RU" dirty="0" err="1" smtClean="0"/>
              <a:t>бірін-бірі</a:t>
            </a:r>
            <a:r>
              <a:rPr lang="ru-RU" dirty="0" smtClean="0"/>
              <a:t> </a:t>
            </a:r>
            <a:r>
              <a:rPr lang="ru-RU" dirty="0" err="1" smtClean="0"/>
              <a:t>алмастыратын</a:t>
            </a:r>
            <a:r>
              <a:rPr lang="ru-RU" dirty="0" smtClean="0"/>
              <a:t> </a:t>
            </a:r>
            <a:r>
              <a:rPr lang="ru-RU" dirty="0" err="1" smtClean="0"/>
              <a:t>тауарларды</a:t>
            </a:r>
            <a:r>
              <a:rPr lang="ru-RU" dirty="0" smtClean="0"/>
              <a:t> </a:t>
            </a:r>
            <a:r>
              <a:rPr lang="ru-RU" dirty="0" err="1" smtClean="0"/>
              <a:t>нарықтың географиялық шекаралары</a:t>
            </a:r>
            <a:r>
              <a:rPr lang="ru-RU" dirty="0" smtClean="0"/>
              <a:t> </a:t>
            </a:r>
            <a:r>
              <a:rPr lang="ru-RU" dirty="0" err="1" smtClean="0"/>
              <a:t>шегінде</a:t>
            </a:r>
            <a:r>
              <a:rPr lang="ru-RU" dirty="0" smtClean="0"/>
              <a:t> </a:t>
            </a:r>
            <a:r>
              <a:rPr lang="ru-RU" dirty="0" err="1" smtClean="0"/>
              <a:t>заттай</a:t>
            </a:r>
            <a:r>
              <a:rPr lang="ru-RU" dirty="0" smtClean="0"/>
              <a:t> </a:t>
            </a:r>
            <a:r>
              <a:rPr lang="ru-RU" dirty="0" err="1" smtClean="0"/>
              <a:t>көрсеткіштерде немесе</a:t>
            </a:r>
            <a:r>
              <a:rPr lang="ru-RU" dirty="0" smtClean="0"/>
              <a:t> </a:t>
            </a:r>
            <a:r>
              <a:rPr lang="ru-RU" dirty="0" err="1" smtClean="0"/>
              <a:t>құн көрсеткіштерінде өткізу сомасы</a:t>
            </a:r>
            <a:r>
              <a:rPr lang="ru-RU" dirty="0" smtClean="0"/>
              <a:t> </a:t>
            </a:r>
            <a:r>
              <a:rPr lang="ru-RU" dirty="0" err="1" smtClean="0"/>
              <a:t>ретінде</a:t>
            </a:r>
            <a:r>
              <a:rPr lang="ru-RU" dirty="0" smtClean="0"/>
              <a:t> </a:t>
            </a:r>
            <a:r>
              <a:rPr lang="ru-RU" dirty="0" err="1" smtClean="0"/>
              <a:t>айқындалады</a:t>
            </a:r>
            <a:r>
              <a:rPr lang="ru-RU" dirty="0" smtClean="0"/>
              <a:t>. </a:t>
            </a:r>
          </a:p>
          <a:p>
            <a:pPr algn="just">
              <a:buNone/>
            </a:pPr>
            <a:r>
              <a:rPr lang="ru-RU" dirty="0" smtClean="0"/>
              <a:t>       </a:t>
            </a:r>
            <a:r>
              <a:rPr lang="ru-RU" dirty="0" err="1" smtClean="0"/>
              <a:t>Нарық субъектісі</a:t>
            </a:r>
            <a:r>
              <a:rPr lang="ru-RU" dirty="0" smtClean="0"/>
              <a:t> </a:t>
            </a:r>
            <a:r>
              <a:rPr lang="ru-RU" dirty="0" err="1" smtClean="0"/>
              <a:t>өз өнімінің бір</a:t>
            </a:r>
            <a:r>
              <a:rPr lang="ru-RU" dirty="0" smtClean="0"/>
              <a:t> </a:t>
            </a:r>
            <a:r>
              <a:rPr lang="ru-RU" dirty="0" err="1" smtClean="0"/>
              <a:t>бөлігін өз мұқтажына пайдаланған жағдайда, өткізу көлеміне тауар</a:t>
            </a:r>
            <a:r>
              <a:rPr lang="ru-RU" dirty="0" smtClean="0"/>
              <a:t> </a:t>
            </a:r>
            <a:r>
              <a:rPr lang="ru-RU" dirty="0" err="1" smtClean="0"/>
              <a:t>нарығындағы өткізу көлемі ғана қосылады.</a:t>
            </a:r>
            <a:endParaRPr lang="ru-RU" dirty="0"/>
          </a:p>
        </p:txBody>
      </p:sp>
      <p:sp>
        <p:nvSpPr>
          <p:cNvPr id="4" name="Прямоугольник 3"/>
          <p:cNvSpPr/>
          <p:nvPr/>
        </p:nvSpPr>
        <p:spPr>
          <a:xfrm>
            <a:off x="971600" y="980728"/>
            <a:ext cx="6768752" cy="6480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5.Тиісті </a:t>
            </a:r>
            <a:r>
              <a:rPr lang="ru-RU" dirty="0" err="1" smtClean="0"/>
              <a:t>тауар</a:t>
            </a:r>
            <a:r>
              <a:rPr lang="ru-RU" dirty="0" smtClean="0"/>
              <a:t> </a:t>
            </a:r>
            <a:r>
              <a:rPr lang="ru-RU" dirty="0" err="1" smtClean="0"/>
              <a:t>нарықтарының шекарасын</a:t>
            </a:r>
            <a:r>
              <a:rPr lang="ru-RU" dirty="0" smtClean="0"/>
              <a:t> </a:t>
            </a:r>
            <a:r>
              <a:rPr lang="ru-RU" dirty="0" err="1" smtClean="0"/>
              <a:t>айқындауды монополияға қарсы </a:t>
            </a:r>
            <a:r>
              <a:rPr lang="ru-RU" dirty="0" smtClean="0"/>
              <a:t>орган: </a:t>
            </a:r>
            <a:endParaRPr lang="ru-RU" dirty="0"/>
          </a:p>
        </p:txBody>
      </p:sp>
      <p:sp>
        <p:nvSpPr>
          <p:cNvPr id="5" name="Скругленная прямоугольная выноска 4"/>
          <p:cNvSpPr/>
          <p:nvPr/>
        </p:nvSpPr>
        <p:spPr>
          <a:xfrm>
            <a:off x="539552" y="2276872"/>
            <a:ext cx="1512168" cy="1080120"/>
          </a:xfrm>
          <a:prstGeom prst="wedgeRoundRectCallout">
            <a:avLst>
              <a:gd name="adj1" fmla="val 14935"/>
              <a:gd name="adj2" fmla="val -110793"/>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dirty="0" err="1" smtClean="0"/>
              <a:t>тауарлар</a:t>
            </a:r>
            <a:r>
              <a:rPr lang="ru-RU" sz="1600" dirty="0" smtClean="0"/>
              <a:t> </a:t>
            </a:r>
            <a:r>
              <a:rPr lang="ru-RU" sz="1600" dirty="0" err="1" smtClean="0"/>
              <a:t>нарықтарын талдау</a:t>
            </a:r>
            <a:r>
              <a:rPr lang="ru-RU" sz="1600" dirty="0" smtClean="0"/>
              <a:t> </a:t>
            </a:r>
            <a:r>
              <a:rPr lang="ru-RU" sz="1600" dirty="0" err="1" smtClean="0"/>
              <a:t>кезінде</a:t>
            </a:r>
            <a:r>
              <a:rPr lang="ru-RU" sz="1600" dirty="0" smtClean="0"/>
              <a:t>; </a:t>
            </a:r>
            <a:endParaRPr lang="ru-RU" sz="1600" dirty="0"/>
          </a:p>
        </p:txBody>
      </p:sp>
      <p:sp>
        <p:nvSpPr>
          <p:cNvPr id="6" name="Скругленная прямоугольная выноска 5"/>
          <p:cNvSpPr/>
          <p:nvPr/>
        </p:nvSpPr>
        <p:spPr>
          <a:xfrm>
            <a:off x="2123728" y="1988840"/>
            <a:ext cx="1800200" cy="936104"/>
          </a:xfrm>
          <a:prstGeom prst="wedgeRoundRectCallout">
            <a:avLst>
              <a:gd name="adj1" fmla="val -9812"/>
              <a:gd name="adj2" fmla="val -84022"/>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dirty="0" err="1" smtClean="0"/>
              <a:t>Тізілімді</a:t>
            </a:r>
            <a:r>
              <a:rPr lang="ru-RU" sz="1600" dirty="0" smtClean="0"/>
              <a:t> </a:t>
            </a:r>
            <a:r>
              <a:rPr lang="ru-RU" sz="1600" dirty="0" err="1" smtClean="0"/>
              <a:t>қалыптастыру және жүргізу кезінде</a:t>
            </a:r>
            <a:r>
              <a:rPr lang="ru-RU" sz="1600" dirty="0" smtClean="0"/>
              <a:t>; </a:t>
            </a:r>
            <a:endParaRPr lang="ru-RU" sz="1600" dirty="0"/>
          </a:p>
        </p:txBody>
      </p:sp>
      <p:sp>
        <p:nvSpPr>
          <p:cNvPr id="7" name="Скругленная прямоугольная выноска 6"/>
          <p:cNvSpPr/>
          <p:nvPr/>
        </p:nvSpPr>
        <p:spPr>
          <a:xfrm>
            <a:off x="4067944" y="2132856"/>
            <a:ext cx="2952328" cy="1512168"/>
          </a:xfrm>
          <a:prstGeom prst="wedgeRoundRectCallout">
            <a:avLst>
              <a:gd name="adj1" fmla="val -24047"/>
              <a:gd name="adj2" fmla="val -92097"/>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dirty="0" err="1" smtClean="0"/>
              <a:t>нарық субъектісі</a:t>
            </a:r>
            <a:r>
              <a:rPr lang="ru-RU" sz="1600" dirty="0" smtClean="0"/>
              <a:t> </a:t>
            </a:r>
            <a:r>
              <a:rPr lang="ru-RU" sz="1600" dirty="0" err="1" smtClean="0"/>
              <a:t>және/немесе заңды тұлғалар бірлестігі</a:t>
            </a:r>
            <a:r>
              <a:rPr lang="ru-RU" sz="1600" dirty="0" smtClean="0"/>
              <a:t>, </a:t>
            </a:r>
            <a:r>
              <a:rPr lang="ru-RU" sz="1600" dirty="0" err="1" smtClean="0"/>
              <a:t>жеке</a:t>
            </a:r>
            <a:r>
              <a:rPr lang="ru-RU" sz="1600" dirty="0" smtClean="0"/>
              <a:t> </a:t>
            </a:r>
            <a:r>
              <a:rPr lang="ru-RU" sz="1600" dirty="0" err="1" smtClean="0"/>
              <a:t>тұлға немесе</a:t>
            </a:r>
            <a:r>
              <a:rPr lang="ru-RU" sz="1600" dirty="0" smtClean="0"/>
              <a:t> </a:t>
            </a:r>
            <a:r>
              <a:rPr lang="ru-RU" sz="1600" dirty="0" err="1" smtClean="0"/>
              <a:t>мемлекеттік</a:t>
            </a:r>
            <a:r>
              <a:rPr lang="ru-RU" sz="1600" dirty="0" smtClean="0"/>
              <a:t> орган </a:t>
            </a:r>
            <a:r>
              <a:rPr lang="ru-RU" sz="1600" dirty="0" err="1" smtClean="0"/>
              <a:t>дәлелді өтініш жасаған жағдайда</a:t>
            </a:r>
            <a:r>
              <a:rPr lang="ru-RU" sz="1600" dirty="0" smtClean="0"/>
              <a:t>; </a:t>
            </a:r>
            <a:endParaRPr lang="ru-RU" sz="1600" dirty="0"/>
          </a:p>
        </p:txBody>
      </p:sp>
      <p:sp>
        <p:nvSpPr>
          <p:cNvPr id="8" name="Скругленная прямоугольная выноска 7"/>
          <p:cNvSpPr/>
          <p:nvPr/>
        </p:nvSpPr>
        <p:spPr>
          <a:xfrm>
            <a:off x="7164288" y="1556792"/>
            <a:ext cx="2304256" cy="1944216"/>
          </a:xfrm>
          <a:prstGeom prst="wedgeRoundRectCallout">
            <a:avLst>
              <a:gd name="adj1" fmla="val -73993"/>
              <a:gd name="adj2" fmla="val -54192"/>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dirty="0" err="1" smtClean="0"/>
              <a:t>Қазақстан Республикасының монополияға қарсы заңнамасын бұзу фактілері</a:t>
            </a:r>
            <a:r>
              <a:rPr lang="ru-RU" sz="1600" dirty="0" smtClean="0"/>
              <a:t> </a:t>
            </a:r>
            <a:r>
              <a:rPr lang="ru-RU" sz="1600" dirty="0" err="1" smtClean="0"/>
              <a:t>анықталған кезде</a:t>
            </a:r>
            <a:r>
              <a:rPr lang="ru-RU" sz="1600" dirty="0" smtClean="0"/>
              <a:t> </a:t>
            </a:r>
            <a:r>
              <a:rPr lang="ru-RU" sz="1600" dirty="0" err="1" smtClean="0"/>
              <a:t>жүзеге асырады</a:t>
            </a:r>
            <a:r>
              <a:rPr lang="ru-RU" sz="1600" dirty="0" smtClean="0"/>
              <a:t>. </a:t>
            </a:r>
            <a:endParaRPr lang="ru-RU" sz="16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476672"/>
            <a:ext cx="8424936" cy="6048672"/>
          </a:xfrm>
        </p:spPr>
        <p:style>
          <a:lnRef idx="1">
            <a:schemeClr val="dk1"/>
          </a:lnRef>
          <a:fillRef idx="2">
            <a:schemeClr val="dk1"/>
          </a:fillRef>
          <a:effectRef idx="1">
            <a:schemeClr val="dk1"/>
          </a:effectRef>
          <a:fontRef idx="minor">
            <a:schemeClr val="dk1"/>
          </a:fontRef>
        </p:style>
        <p:txBody>
          <a:bodyPr>
            <a:normAutofit fontScale="62500" lnSpcReduction="20000"/>
          </a:bodyPr>
          <a:lstStyle/>
          <a:p>
            <a:pPr algn="just">
              <a:buNone/>
            </a:pPr>
            <a:r>
              <a:rPr lang="ru-RU" dirty="0" smtClean="0"/>
              <a:t>          7. </a:t>
            </a:r>
            <a:r>
              <a:rPr lang="ru-RU" dirty="0" err="1" smtClean="0"/>
              <a:t>Нарық субъектісінің тиісті</a:t>
            </a:r>
            <a:r>
              <a:rPr lang="ru-RU" dirty="0" smtClean="0"/>
              <a:t> </a:t>
            </a:r>
            <a:r>
              <a:rPr lang="ru-RU" dirty="0" err="1" smtClean="0"/>
              <a:t>тауар</a:t>
            </a:r>
            <a:r>
              <a:rPr lang="ru-RU" dirty="0" smtClean="0"/>
              <a:t> </a:t>
            </a:r>
            <a:r>
              <a:rPr lang="ru-RU" dirty="0" err="1" smtClean="0"/>
              <a:t>нарығындағы үлесі нарық субъектісінің нарықтың географиялық шекаралары</a:t>
            </a:r>
            <a:r>
              <a:rPr lang="ru-RU" dirty="0" smtClean="0"/>
              <a:t> </a:t>
            </a:r>
            <a:r>
              <a:rPr lang="ru-RU" dirty="0" err="1" smtClean="0"/>
              <a:t>шегінде</a:t>
            </a:r>
            <a:r>
              <a:rPr lang="ru-RU" dirty="0" smtClean="0"/>
              <a:t> </a:t>
            </a:r>
            <a:r>
              <a:rPr lang="ru-RU" dirty="0" err="1" smtClean="0"/>
              <a:t>тауарларды</a:t>
            </a:r>
            <a:r>
              <a:rPr lang="ru-RU" dirty="0" smtClean="0"/>
              <a:t> </a:t>
            </a:r>
            <a:r>
              <a:rPr lang="ru-RU" dirty="0" err="1" smtClean="0"/>
              <a:t>немесе</a:t>
            </a:r>
            <a:r>
              <a:rPr lang="ru-RU" dirty="0" smtClean="0"/>
              <a:t> </a:t>
            </a:r>
            <a:r>
              <a:rPr lang="ru-RU" dirty="0" err="1" smtClean="0"/>
              <a:t>бірін-бірі</a:t>
            </a:r>
            <a:r>
              <a:rPr lang="ru-RU" dirty="0" smtClean="0"/>
              <a:t> </a:t>
            </a:r>
            <a:r>
              <a:rPr lang="ru-RU" dirty="0" err="1" smtClean="0"/>
              <a:t>алмастыратын</a:t>
            </a:r>
            <a:r>
              <a:rPr lang="ru-RU" dirty="0" smtClean="0"/>
              <a:t> </a:t>
            </a:r>
            <a:r>
              <a:rPr lang="ru-RU" dirty="0" err="1" smtClean="0"/>
              <a:t>тауарларды</a:t>
            </a:r>
            <a:r>
              <a:rPr lang="ru-RU" dirty="0" smtClean="0"/>
              <a:t> </a:t>
            </a:r>
            <a:r>
              <a:rPr lang="ru-RU" dirty="0" err="1" smtClean="0"/>
              <a:t>өткізу көлемінің тиісті</a:t>
            </a:r>
            <a:r>
              <a:rPr lang="ru-RU" dirty="0" smtClean="0"/>
              <a:t> </a:t>
            </a:r>
            <a:r>
              <a:rPr lang="ru-RU" dirty="0" err="1" smtClean="0"/>
              <a:t>тауар</a:t>
            </a:r>
            <a:r>
              <a:rPr lang="ru-RU" dirty="0" smtClean="0"/>
              <a:t> </a:t>
            </a:r>
            <a:r>
              <a:rPr lang="ru-RU" dirty="0" err="1" smtClean="0"/>
              <a:t>нарығының жалпы</a:t>
            </a:r>
            <a:r>
              <a:rPr lang="ru-RU" dirty="0" smtClean="0"/>
              <a:t> </a:t>
            </a:r>
            <a:r>
              <a:rPr lang="ru-RU" dirty="0" err="1" smtClean="0"/>
              <a:t>көлеміне қатынасы ретінде</a:t>
            </a:r>
            <a:r>
              <a:rPr lang="ru-RU" dirty="0" smtClean="0"/>
              <a:t> </a:t>
            </a:r>
            <a:r>
              <a:rPr lang="ru-RU" dirty="0" err="1" smtClean="0"/>
              <a:t>айқындалады.</a:t>
            </a:r>
            <a:r>
              <a:rPr lang="ru-RU" dirty="0" smtClean="0"/>
              <a:t> </a:t>
            </a:r>
          </a:p>
          <a:p>
            <a:pPr algn="just">
              <a:buNone/>
            </a:pPr>
            <a:r>
              <a:rPr lang="ru-RU" dirty="0" smtClean="0"/>
              <a:t>       8. </a:t>
            </a:r>
            <a:r>
              <a:rPr lang="ru-RU" dirty="0" err="1" smtClean="0"/>
              <a:t>Нарық субъектілерінің үлесін анықтау олардың жеткізу</a:t>
            </a:r>
            <a:r>
              <a:rPr lang="ru-RU" dirty="0" smtClean="0"/>
              <a:t> </a:t>
            </a:r>
            <a:r>
              <a:rPr lang="ru-RU" dirty="0" err="1" smtClean="0"/>
              <a:t>көлемінің үлесі жеткізудің жалпы</a:t>
            </a:r>
            <a:r>
              <a:rPr lang="ru-RU" dirty="0" smtClean="0"/>
              <a:t> </a:t>
            </a:r>
            <a:r>
              <a:rPr lang="ru-RU" dirty="0" err="1" smtClean="0"/>
              <a:t>көлемінде сексен</a:t>
            </a:r>
            <a:r>
              <a:rPr lang="ru-RU" dirty="0" smtClean="0"/>
              <a:t> бес </a:t>
            </a:r>
            <a:r>
              <a:rPr lang="ru-RU" dirty="0" err="1" smtClean="0"/>
              <a:t>пайыздан</a:t>
            </a:r>
            <a:r>
              <a:rPr lang="ru-RU" dirty="0" smtClean="0"/>
              <a:t> </a:t>
            </a:r>
            <a:r>
              <a:rPr lang="ru-RU" dirty="0" err="1" smtClean="0"/>
              <a:t>асатын</a:t>
            </a:r>
            <a:r>
              <a:rPr lang="ru-RU" dirty="0" smtClean="0"/>
              <a:t> </a:t>
            </a:r>
            <a:r>
              <a:rPr lang="ru-RU" dirty="0" err="1" smtClean="0"/>
              <a:t>субъектілерінің ақпараты болған кезде</a:t>
            </a:r>
            <a:r>
              <a:rPr lang="ru-RU" dirty="0" smtClean="0"/>
              <a:t> </a:t>
            </a:r>
            <a:r>
              <a:rPr lang="ru-RU" dirty="0" err="1" smtClean="0"/>
              <a:t>мүмкін болады</a:t>
            </a:r>
            <a:r>
              <a:rPr lang="ru-RU" dirty="0" smtClean="0"/>
              <a:t>. </a:t>
            </a:r>
          </a:p>
          <a:p>
            <a:pPr algn="just">
              <a:buNone/>
            </a:pPr>
            <a:r>
              <a:rPr lang="ru-RU" dirty="0" smtClean="0"/>
              <a:t>       9. </a:t>
            </a:r>
            <a:r>
              <a:rPr lang="ru-RU" dirty="0" err="1" smtClean="0"/>
              <a:t>Бірін-бірі</a:t>
            </a:r>
            <a:r>
              <a:rPr lang="ru-RU" dirty="0" smtClean="0"/>
              <a:t> </a:t>
            </a:r>
            <a:r>
              <a:rPr lang="ru-RU" dirty="0" err="1" smtClean="0"/>
              <a:t>алмастыратын</a:t>
            </a:r>
            <a:r>
              <a:rPr lang="ru-RU" dirty="0" smtClean="0"/>
              <a:t> </a:t>
            </a:r>
            <a:r>
              <a:rPr lang="ru-RU" dirty="0" err="1" smtClean="0"/>
              <a:t>тауарлардың өлшемдерін және оларды</a:t>
            </a:r>
            <a:r>
              <a:rPr lang="ru-RU" dirty="0" smtClean="0"/>
              <a:t> </a:t>
            </a:r>
            <a:r>
              <a:rPr lang="ru-RU" dirty="0" err="1" smtClean="0"/>
              <a:t>сатып</a:t>
            </a:r>
            <a:r>
              <a:rPr lang="ru-RU" dirty="0" smtClean="0"/>
              <a:t> </a:t>
            </a:r>
            <a:r>
              <a:rPr lang="ru-RU" dirty="0" err="1" smtClean="0"/>
              <a:t>алудың қолжетімділігі, тауар</a:t>
            </a:r>
            <a:r>
              <a:rPr lang="ru-RU" dirty="0" smtClean="0"/>
              <a:t> </a:t>
            </a:r>
            <a:r>
              <a:rPr lang="ru-RU" dirty="0" err="1" smtClean="0"/>
              <a:t>нарығының шекараларын</a:t>
            </a:r>
            <a:r>
              <a:rPr lang="ru-RU" dirty="0" smtClean="0"/>
              <a:t>, оны </a:t>
            </a:r>
            <a:r>
              <a:rPr lang="ru-RU" dirty="0" err="1" smtClean="0"/>
              <a:t>талдауды</a:t>
            </a:r>
            <a:r>
              <a:rPr lang="ru-RU" dirty="0" smtClean="0"/>
              <a:t> </a:t>
            </a:r>
            <a:r>
              <a:rPr lang="ru-RU" dirty="0" err="1" smtClean="0"/>
              <a:t>және бәсекелес ортаның жай-күйін бағалауды анықтау әдістемесін монополияға қарсы </a:t>
            </a:r>
            <a:r>
              <a:rPr lang="ru-RU" dirty="0" smtClean="0"/>
              <a:t>орган </a:t>
            </a:r>
            <a:r>
              <a:rPr lang="ru-RU" dirty="0" err="1" smtClean="0"/>
              <a:t>Қазақстан Республикасының тауардың ерекшелігі</a:t>
            </a:r>
            <a:r>
              <a:rPr lang="ru-RU" dirty="0" smtClean="0"/>
              <a:t> мен </a:t>
            </a:r>
            <a:r>
              <a:rPr lang="ru-RU" dirty="0" err="1" smtClean="0"/>
              <a:t>экономиканың тиісті</a:t>
            </a:r>
            <a:r>
              <a:rPr lang="ru-RU" dirty="0" smtClean="0"/>
              <a:t> </a:t>
            </a:r>
            <a:r>
              <a:rPr lang="ru-RU" dirty="0" err="1" smtClean="0"/>
              <a:t>саласын</a:t>
            </a:r>
            <a:r>
              <a:rPr lang="ru-RU" dirty="0" smtClean="0"/>
              <a:t> </a:t>
            </a:r>
            <a:r>
              <a:rPr lang="ru-RU" dirty="0" err="1" smtClean="0"/>
              <a:t>реттейтін</a:t>
            </a:r>
            <a:r>
              <a:rPr lang="ru-RU" dirty="0" smtClean="0"/>
              <a:t> </a:t>
            </a:r>
            <a:r>
              <a:rPr lang="ru-RU" dirty="0" err="1" smtClean="0"/>
              <a:t>заңнамасын ескере</a:t>
            </a:r>
            <a:r>
              <a:rPr lang="ru-RU" dirty="0" smtClean="0"/>
              <a:t> </a:t>
            </a:r>
            <a:r>
              <a:rPr lang="ru-RU" dirty="0" err="1" smtClean="0"/>
              <a:t>отырып</a:t>
            </a:r>
            <a:r>
              <a:rPr lang="ru-RU" dirty="0" smtClean="0"/>
              <a:t>, </a:t>
            </a:r>
            <a:r>
              <a:rPr lang="ru-RU" dirty="0" err="1" smtClean="0"/>
              <a:t>уәкілетті органның келісімі</a:t>
            </a:r>
            <a:r>
              <a:rPr lang="ru-RU" dirty="0" smtClean="0"/>
              <a:t> </a:t>
            </a:r>
            <a:r>
              <a:rPr lang="ru-RU" dirty="0" err="1" smtClean="0"/>
              <a:t>бойынша</a:t>
            </a:r>
            <a:r>
              <a:rPr lang="ru-RU" dirty="0" smtClean="0"/>
              <a:t>, ал </a:t>
            </a:r>
            <a:r>
              <a:rPr lang="ru-RU" dirty="0" err="1" smtClean="0"/>
              <a:t>қаржы ұйымдары үшін қаржы нарығын және қаржы ұйымдарын реттеу</a:t>
            </a:r>
            <a:r>
              <a:rPr lang="ru-RU" dirty="0" smtClean="0"/>
              <a:t> мен </a:t>
            </a:r>
            <a:r>
              <a:rPr lang="ru-RU" dirty="0" err="1" smtClean="0"/>
              <a:t>қадағалауды жүзеге асыратын</a:t>
            </a:r>
            <a:r>
              <a:rPr lang="ru-RU" dirty="0" smtClean="0"/>
              <a:t> </a:t>
            </a:r>
            <a:r>
              <a:rPr lang="ru-RU" dirty="0" err="1" smtClean="0"/>
              <a:t>мемлекеттік</a:t>
            </a:r>
            <a:r>
              <a:rPr lang="ru-RU" dirty="0" smtClean="0"/>
              <a:t> </a:t>
            </a:r>
            <a:r>
              <a:rPr lang="ru-RU" dirty="0" err="1" smtClean="0"/>
              <a:t>органның келісімі</a:t>
            </a:r>
            <a:r>
              <a:rPr lang="ru-RU" dirty="0" smtClean="0"/>
              <a:t> </a:t>
            </a:r>
            <a:r>
              <a:rPr lang="ru-RU" dirty="0" err="1" smtClean="0"/>
              <a:t>бойынша</a:t>
            </a:r>
            <a:r>
              <a:rPr lang="ru-RU" dirty="0" smtClean="0"/>
              <a:t> </a:t>
            </a:r>
            <a:r>
              <a:rPr lang="ru-RU" dirty="0" err="1" smtClean="0"/>
              <a:t>бекітеді</a:t>
            </a:r>
            <a:r>
              <a:rPr lang="ru-RU" dirty="0" smtClean="0"/>
              <a:t>. </a:t>
            </a:r>
          </a:p>
          <a:p>
            <a:pPr algn="just">
              <a:buNone/>
            </a:pPr>
            <a:r>
              <a:rPr lang="ru-RU" dirty="0" smtClean="0"/>
              <a:t>       10. </a:t>
            </a:r>
            <a:r>
              <a:rPr lang="ru-RU" dirty="0" err="1" smtClean="0"/>
              <a:t>Нарық субъектілері</a:t>
            </a:r>
            <a:r>
              <a:rPr lang="ru-RU" dirty="0" smtClean="0"/>
              <a:t>, </a:t>
            </a:r>
            <a:r>
              <a:rPr lang="ru-RU" dirty="0" err="1" smtClean="0"/>
              <a:t>олардың бірлестіктері</a:t>
            </a:r>
            <a:r>
              <a:rPr lang="ru-RU" dirty="0" smtClean="0"/>
              <a:t> мен </a:t>
            </a:r>
            <a:r>
              <a:rPr lang="ru-RU" dirty="0" err="1" smtClean="0"/>
              <a:t>басшылары</a:t>
            </a:r>
            <a:r>
              <a:rPr lang="ru-RU" dirty="0" smtClean="0"/>
              <a:t>, </a:t>
            </a:r>
            <a:r>
              <a:rPr lang="ru-RU" dirty="0" err="1" smtClean="0"/>
              <a:t>мемлекеттік</a:t>
            </a:r>
            <a:r>
              <a:rPr lang="ru-RU" dirty="0" smtClean="0"/>
              <a:t> </a:t>
            </a:r>
            <a:r>
              <a:rPr lang="ru-RU" dirty="0" err="1" smtClean="0"/>
              <a:t>органдар</a:t>
            </a:r>
            <a:r>
              <a:rPr lang="ru-RU" dirty="0" smtClean="0"/>
              <a:t>, </a:t>
            </a:r>
            <a:r>
              <a:rPr lang="ru-RU" dirty="0" err="1" smtClean="0"/>
              <a:t>оның ішінде</a:t>
            </a:r>
            <a:r>
              <a:rPr lang="ru-RU" dirty="0" smtClean="0"/>
              <a:t> статистика </a:t>
            </a:r>
            <a:r>
              <a:rPr lang="ru-RU" dirty="0" err="1" smtClean="0"/>
              <a:t>органдары</a:t>
            </a:r>
            <a:r>
              <a:rPr lang="ru-RU" dirty="0" smtClean="0"/>
              <a:t>, </a:t>
            </a:r>
            <a:r>
              <a:rPr lang="ru-RU" dirty="0" err="1" smtClean="0"/>
              <a:t>салық және кеден</a:t>
            </a:r>
            <a:r>
              <a:rPr lang="ru-RU" dirty="0" smtClean="0"/>
              <a:t> </a:t>
            </a:r>
            <a:r>
              <a:rPr lang="ru-RU" dirty="0" err="1" smtClean="0"/>
              <a:t>органдары</a:t>
            </a:r>
            <a:r>
              <a:rPr lang="ru-RU" dirty="0" smtClean="0"/>
              <a:t>, </a:t>
            </a:r>
            <a:r>
              <a:rPr lang="ru-RU" dirty="0" err="1" smtClean="0"/>
              <a:t>олардың лауазымды</a:t>
            </a:r>
            <a:r>
              <a:rPr lang="ru-RU" dirty="0" smtClean="0"/>
              <a:t> </a:t>
            </a:r>
            <a:r>
              <a:rPr lang="ru-RU" dirty="0" err="1" smtClean="0"/>
              <a:t>адамдары</a:t>
            </a:r>
            <a:r>
              <a:rPr lang="ru-RU" dirty="0" smtClean="0"/>
              <a:t> </a:t>
            </a:r>
            <a:r>
              <a:rPr lang="ru-RU" dirty="0" err="1" smtClean="0"/>
              <a:t>монополияға қарсы органның талап</a:t>
            </a:r>
            <a:r>
              <a:rPr lang="ru-RU" dirty="0" smtClean="0"/>
              <a:t> </a:t>
            </a:r>
            <a:r>
              <a:rPr lang="ru-RU" dirty="0" err="1" smtClean="0"/>
              <a:t>етуі</a:t>
            </a:r>
            <a:r>
              <a:rPr lang="ru-RU" dirty="0" smtClean="0"/>
              <a:t> </a:t>
            </a:r>
            <a:r>
              <a:rPr lang="ru-RU" dirty="0" err="1" smtClean="0"/>
              <a:t>бойынша</a:t>
            </a:r>
            <a:r>
              <a:rPr lang="ru-RU" dirty="0" smtClean="0"/>
              <a:t> </a:t>
            </a:r>
            <a:r>
              <a:rPr lang="ru-RU" dirty="0" err="1" smtClean="0"/>
              <a:t>монополияға қарсы </a:t>
            </a:r>
            <a:r>
              <a:rPr lang="ru-RU" dirty="0" smtClean="0"/>
              <a:t>орган </a:t>
            </a:r>
            <a:r>
              <a:rPr lang="ru-RU" dirty="0" err="1" smtClean="0"/>
              <a:t>өз қызметін жүзеге асыру</a:t>
            </a:r>
            <a:r>
              <a:rPr lang="ru-RU" dirty="0" smtClean="0"/>
              <a:t> </a:t>
            </a:r>
            <a:r>
              <a:rPr lang="ru-RU" dirty="0" err="1" smtClean="0"/>
              <a:t>үшін қажет дәйекті құжаттар</a:t>
            </a:r>
            <a:r>
              <a:rPr lang="ru-RU" dirty="0" smtClean="0"/>
              <a:t>, </a:t>
            </a:r>
            <a:r>
              <a:rPr lang="ru-RU" dirty="0" err="1" smtClean="0"/>
              <a:t>жазбаша</a:t>
            </a:r>
            <a:r>
              <a:rPr lang="ru-RU" dirty="0" smtClean="0"/>
              <a:t> </a:t>
            </a:r>
            <a:r>
              <a:rPr lang="ru-RU" dirty="0" err="1" smtClean="0"/>
              <a:t>және ауызша</a:t>
            </a:r>
            <a:r>
              <a:rPr lang="ru-RU" dirty="0" smtClean="0"/>
              <a:t> </a:t>
            </a:r>
            <a:r>
              <a:rPr lang="ru-RU" dirty="0" err="1" smtClean="0"/>
              <a:t>түсіндірмелер және өзге </a:t>
            </a:r>
            <a:r>
              <a:rPr lang="ru-RU" dirty="0" smtClean="0"/>
              <a:t>де </a:t>
            </a:r>
            <a:r>
              <a:rPr lang="ru-RU" dirty="0" err="1" smtClean="0"/>
              <a:t>ақпарат</a:t>
            </a:r>
            <a:r>
              <a:rPr lang="ru-RU" dirty="0" smtClean="0"/>
              <a:t>, </a:t>
            </a:r>
            <a:r>
              <a:rPr lang="ru-RU" dirty="0" err="1" smtClean="0"/>
              <a:t>оның ішінде</a:t>
            </a:r>
            <a:r>
              <a:rPr lang="ru-RU" dirty="0" smtClean="0"/>
              <a:t> </a:t>
            </a:r>
            <a:r>
              <a:rPr lang="ru-RU" dirty="0" err="1" smtClean="0"/>
              <a:t>коммерциялық құпияны құрайтын ақпарат беруге</a:t>
            </a:r>
            <a:r>
              <a:rPr lang="ru-RU" dirty="0" smtClean="0"/>
              <a:t> </a:t>
            </a:r>
            <a:r>
              <a:rPr lang="ru-RU" dirty="0" err="1" smtClean="0"/>
              <a:t>міндетті</a:t>
            </a:r>
            <a:r>
              <a:rPr lang="ru-RU" dirty="0" smtClean="0"/>
              <a:t>.</a:t>
            </a:r>
            <a:endParaRPr lang="ru-RU"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188640"/>
            <a:ext cx="8964488" cy="1143000"/>
          </a:xfrm>
          <a:solidFill>
            <a:schemeClr val="accent3">
              <a:lumMod val="75000"/>
            </a:schemeClr>
          </a:solidFill>
        </p:spPr>
        <p:txBody>
          <a:bodyPr>
            <a:normAutofit/>
          </a:bodyPr>
          <a:lstStyle/>
          <a:p>
            <a:pPr algn="just"/>
            <a:r>
              <a:rPr lang="ru-RU" sz="3200" dirty="0" smtClean="0"/>
              <a:t> 55-бап. </a:t>
            </a:r>
            <a:r>
              <a:rPr lang="ru-RU" sz="3200" dirty="0" err="1" smtClean="0"/>
              <a:t>Экономикалық шоғырлануға рұқсат </a:t>
            </a:r>
            <a:r>
              <a:rPr lang="ru-RU" sz="3200" dirty="0" smtClean="0"/>
              <a:t>беру </a:t>
            </a:r>
            <a:r>
              <a:rPr lang="ru-RU" sz="3200" dirty="0" err="1" smtClean="0"/>
              <a:t>туралы</a:t>
            </a:r>
            <a:r>
              <a:rPr lang="ru-RU" sz="3200" dirty="0" smtClean="0"/>
              <a:t>   </a:t>
            </a:r>
            <a:r>
              <a:rPr lang="ru-RU" sz="3200" dirty="0" err="1" smtClean="0"/>
              <a:t>өтініш бойынша</a:t>
            </a:r>
            <a:r>
              <a:rPr lang="ru-RU" sz="3200" dirty="0" smtClean="0"/>
              <a:t> </a:t>
            </a:r>
            <a:r>
              <a:rPr lang="ru-RU" sz="3200" dirty="0" err="1" smtClean="0"/>
              <a:t>шешім</a:t>
            </a:r>
            <a:endParaRPr lang="ru-RU" sz="3200" dirty="0"/>
          </a:p>
        </p:txBody>
      </p:sp>
      <p:sp>
        <p:nvSpPr>
          <p:cNvPr id="3" name="Содержимое 2"/>
          <p:cNvSpPr>
            <a:spLocks noGrp="1"/>
          </p:cNvSpPr>
          <p:nvPr>
            <p:ph idx="1"/>
          </p:nvPr>
        </p:nvSpPr>
        <p:spPr>
          <a:xfrm>
            <a:off x="179512" y="1385392"/>
            <a:ext cx="8784976" cy="5472608"/>
          </a:xfrm>
        </p:spPr>
        <p:style>
          <a:lnRef idx="2">
            <a:schemeClr val="dk1"/>
          </a:lnRef>
          <a:fillRef idx="1">
            <a:schemeClr val="lt1"/>
          </a:fillRef>
          <a:effectRef idx="0">
            <a:schemeClr val="dk1"/>
          </a:effectRef>
          <a:fontRef idx="minor">
            <a:schemeClr val="dk1"/>
          </a:fontRef>
        </p:style>
        <p:txBody>
          <a:bodyPr>
            <a:normAutofit fontScale="55000" lnSpcReduction="20000"/>
          </a:bodyPr>
          <a:lstStyle/>
          <a:p>
            <a:pPr algn="just">
              <a:buNone/>
            </a:pPr>
            <a:r>
              <a:rPr lang="ru-RU" b="1" dirty="0" smtClean="0">
                <a:solidFill>
                  <a:schemeClr val="tx2"/>
                </a:solidFill>
              </a:rPr>
              <a:t>        1. </a:t>
            </a:r>
            <a:r>
              <a:rPr lang="ru-RU" b="1" dirty="0" err="1" smtClean="0">
                <a:solidFill>
                  <a:schemeClr val="tx2"/>
                </a:solidFill>
              </a:rPr>
              <a:t>Экономикалық шоғырлануға келісім</a:t>
            </a:r>
            <a:r>
              <a:rPr lang="ru-RU" b="1" dirty="0" smtClean="0">
                <a:solidFill>
                  <a:schemeClr val="tx2"/>
                </a:solidFill>
              </a:rPr>
              <a:t> беру </a:t>
            </a:r>
            <a:r>
              <a:rPr lang="ru-RU" b="1" dirty="0" err="1" smtClean="0">
                <a:solidFill>
                  <a:schemeClr val="tx2"/>
                </a:solidFill>
              </a:rPr>
              <a:t>туралы</a:t>
            </a:r>
            <a:r>
              <a:rPr lang="ru-RU" b="1" dirty="0" smtClean="0">
                <a:solidFill>
                  <a:schemeClr val="tx2"/>
                </a:solidFill>
              </a:rPr>
              <a:t> </a:t>
            </a:r>
            <a:r>
              <a:rPr lang="ru-RU" b="1" dirty="0" err="1" smtClean="0">
                <a:solidFill>
                  <a:schemeClr val="tx2"/>
                </a:solidFill>
              </a:rPr>
              <a:t>өтінішті қарау нәтижелері бойынша</a:t>
            </a:r>
            <a:r>
              <a:rPr lang="ru-RU" b="1" dirty="0" smtClean="0">
                <a:solidFill>
                  <a:schemeClr val="tx2"/>
                </a:solidFill>
              </a:rPr>
              <a:t> </a:t>
            </a:r>
            <a:r>
              <a:rPr lang="ru-RU" b="1" dirty="0" err="1" smtClean="0">
                <a:solidFill>
                  <a:schemeClr val="tx2"/>
                </a:solidFill>
              </a:rPr>
              <a:t>монополияға қарсы </a:t>
            </a:r>
            <a:r>
              <a:rPr lang="ru-RU" b="1" dirty="0" smtClean="0">
                <a:solidFill>
                  <a:schemeClr val="tx2"/>
                </a:solidFill>
              </a:rPr>
              <a:t>орган </a:t>
            </a:r>
            <a:r>
              <a:rPr lang="ru-RU" b="1" dirty="0" err="1" smtClean="0">
                <a:solidFill>
                  <a:schemeClr val="tx2"/>
                </a:solidFill>
              </a:rPr>
              <a:t>мынадай</a:t>
            </a:r>
            <a:r>
              <a:rPr lang="ru-RU" b="1" dirty="0" smtClean="0">
                <a:solidFill>
                  <a:schemeClr val="tx2"/>
                </a:solidFill>
              </a:rPr>
              <a:t>: </a:t>
            </a:r>
          </a:p>
          <a:p>
            <a:pPr algn="just">
              <a:buNone/>
            </a:pPr>
            <a:r>
              <a:rPr lang="ru-RU" dirty="0" smtClean="0"/>
              <a:t>       1) </a:t>
            </a:r>
            <a:r>
              <a:rPr lang="ru-RU" dirty="0" err="1" smtClean="0"/>
              <a:t>экономикалық шоғырлануға рұқсат </a:t>
            </a:r>
            <a:r>
              <a:rPr lang="ru-RU" dirty="0" smtClean="0"/>
              <a:t>беру </a:t>
            </a:r>
            <a:r>
              <a:rPr lang="ru-RU" dirty="0" err="1" smtClean="0"/>
              <a:t>туралы</a:t>
            </a:r>
            <a:r>
              <a:rPr lang="ru-RU" dirty="0" smtClean="0"/>
              <a:t>; </a:t>
            </a:r>
          </a:p>
          <a:p>
            <a:pPr algn="just">
              <a:buNone/>
            </a:pPr>
            <a:r>
              <a:rPr lang="ru-RU" dirty="0" smtClean="0"/>
              <a:t>       2) </a:t>
            </a:r>
            <a:r>
              <a:rPr lang="ru-RU" dirty="0" err="1" smtClean="0"/>
              <a:t>дәлелді қорытындысымен экономикалық шоғырлануға тыйым</a:t>
            </a:r>
            <a:r>
              <a:rPr lang="ru-RU" dirty="0" smtClean="0"/>
              <a:t> салу </a:t>
            </a:r>
            <a:r>
              <a:rPr lang="ru-RU" dirty="0" err="1" smtClean="0"/>
              <a:t>туралы</a:t>
            </a:r>
            <a:r>
              <a:rPr lang="ru-RU" dirty="0" smtClean="0"/>
              <a:t> </a:t>
            </a:r>
            <a:r>
              <a:rPr lang="ru-RU" dirty="0" err="1" smtClean="0"/>
              <a:t>шешімдердің бірін</a:t>
            </a:r>
            <a:r>
              <a:rPr lang="ru-RU" dirty="0" smtClean="0"/>
              <a:t> </a:t>
            </a:r>
            <a:r>
              <a:rPr lang="ru-RU" dirty="0" err="1" smtClean="0"/>
              <a:t>қабылдайды</a:t>
            </a:r>
            <a:r>
              <a:rPr lang="ru-RU" dirty="0" smtClean="0"/>
              <a:t>. </a:t>
            </a:r>
          </a:p>
          <a:p>
            <a:pPr algn="just">
              <a:buNone/>
            </a:pPr>
            <a:r>
              <a:rPr lang="ru-RU" dirty="0" smtClean="0"/>
              <a:t>       2. </a:t>
            </a:r>
            <a:r>
              <a:rPr lang="ru-RU" dirty="0" err="1" smtClean="0"/>
              <a:t>Монополияға қарсы органның экономикалық шоғырлануға рұқсат </a:t>
            </a:r>
            <a:r>
              <a:rPr lang="ru-RU" dirty="0" smtClean="0"/>
              <a:t>беру </a:t>
            </a:r>
            <a:r>
              <a:rPr lang="ru-RU" dirty="0" err="1" smtClean="0"/>
              <a:t>туралы</a:t>
            </a:r>
            <a:r>
              <a:rPr lang="ru-RU" dirty="0" smtClean="0"/>
              <a:t> </a:t>
            </a:r>
            <a:r>
              <a:rPr lang="ru-RU" dirty="0" err="1" smtClean="0"/>
              <a:t>немесе</a:t>
            </a:r>
            <a:r>
              <a:rPr lang="ru-RU" dirty="0" smtClean="0"/>
              <a:t> </a:t>
            </a:r>
            <a:r>
              <a:rPr lang="ru-RU" dirty="0" err="1" smtClean="0"/>
              <a:t>экономикалық шоғырлануға тыйым</a:t>
            </a:r>
            <a:r>
              <a:rPr lang="ru-RU" dirty="0" smtClean="0"/>
              <a:t> салу </a:t>
            </a:r>
            <a:r>
              <a:rPr lang="ru-RU" dirty="0" err="1" smtClean="0"/>
              <a:t>туралы</a:t>
            </a:r>
            <a:r>
              <a:rPr lang="ru-RU" dirty="0" smtClean="0"/>
              <a:t> </a:t>
            </a:r>
            <a:r>
              <a:rPr lang="ru-RU" dirty="0" err="1" smtClean="0"/>
              <a:t>шешімі</a:t>
            </a:r>
            <a:r>
              <a:rPr lang="ru-RU" dirty="0" smtClean="0"/>
              <a:t> </a:t>
            </a:r>
            <a:r>
              <a:rPr lang="ru-RU" dirty="0" err="1" smtClean="0"/>
              <a:t>монополияға қарсы органның актісімен</a:t>
            </a:r>
            <a:r>
              <a:rPr lang="ru-RU" dirty="0" smtClean="0"/>
              <a:t> </a:t>
            </a:r>
            <a:r>
              <a:rPr lang="ru-RU" dirty="0" err="1" smtClean="0"/>
              <a:t>ресімделеді</a:t>
            </a:r>
            <a:r>
              <a:rPr lang="ru-RU" dirty="0" smtClean="0"/>
              <a:t> </a:t>
            </a:r>
            <a:r>
              <a:rPr lang="ru-RU" dirty="0" err="1" smtClean="0"/>
              <a:t>және мұндай шешім</a:t>
            </a:r>
            <a:r>
              <a:rPr lang="ru-RU" dirty="0" smtClean="0"/>
              <a:t> </a:t>
            </a:r>
            <a:r>
              <a:rPr lang="ru-RU" dirty="0" err="1" smtClean="0"/>
              <a:t>қабылданған сәттен бастап</a:t>
            </a:r>
            <a:r>
              <a:rPr lang="ru-RU" dirty="0" smtClean="0"/>
              <a:t> </a:t>
            </a:r>
            <a:r>
              <a:rPr lang="ru-RU" dirty="0" err="1" smtClean="0"/>
              <a:t>үш жұмыс күні ішінде</a:t>
            </a:r>
            <a:r>
              <a:rPr lang="ru-RU" dirty="0" smtClean="0"/>
              <a:t> </a:t>
            </a:r>
            <a:r>
              <a:rPr lang="ru-RU" dirty="0" err="1" smtClean="0"/>
              <a:t>өтініш берушіге</a:t>
            </a:r>
            <a:r>
              <a:rPr lang="ru-RU" dirty="0" smtClean="0"/>
              <a:t>, ал </a:t>
            </a:r>
            <a:r>
              <a:rPr lang="ru-RU" dirty="0" err="1" smtClean="0"/>
              <a:t>қаржы ұйымдарына қатысты қаржы нарығын және қаржы ұйымдарын реттеу</a:t>
            </a:r>
            <a:r>
              <a:rPr lang="ru-RU" dirty="0" smtClean="0"/>
              <a:t> мен </a:t>
            </a:r>
            <a:r>
              <a:rPr lang="ru-RU" dirty="0" err="1" smtClean="0"/>
              <a:t>қадағалауды жүзеге асыратын</a:t>
            </a:r>
            <a:r>
              <a:rPr lang="ru-RU" dirty="0" smtClean="0"/>
              <a:t> </a:t>
            </a:r>
            <a:r>
              <a:rPr lang="ru-RU" dirty="0" err="1" smtClean="0"/>
              <a:t>мемлекеттік</a:t>
            </a:r>
            <a:r>
              <a:rPr lang="ru-RU" dirty="0" smtClean="0"/>
              <a:t> </a:t>
            </a:r>
            <a:r>
              <a:rPr lang="ru-RU" dirty="0" err="1" smtClean="0"/>
              <a:t>органға </a:t>
            </a:r>
            <a:r>
              <a:rPr lang="ru-RU" dirty="0" smtClean="0"/>
              <a:t>да </a:t>
            </a:r>
            <a:r>
              <a:rPr lang="ru-RU" dirty="0" err="1" smtClean="0"/>
              <a:t>жіберіледі</a:t>
            </a:r>
            <a:r>
              <a:rPr lang="ru-RU" dirty="0" smtClean="0"/>
              <a:t>. </a:t>
            </a:r>
          </a:p>
          <a:p>
            <a:pPr algn="just">
              <a:buNone/>
            </a:pPr>
            <a:r>
              <a:rPr lang="ru-RU" dirty="0" smtClean="0"/>
              <a:t>       3. </a:t>
            </a:r>
            <a:r>
              <a:rPr lang="ru-RU" dirty="0" err="1" smtClean="0"/>
              <a:t>Монополияға қарсы органның экономикалық шоғырлануға рұқсат </a:t>
            </a:r>
            <a:r>
              <a:rPr lang="ru-RU" dirty="0" smtClean="0"/>
              <a:t>беру </a:t>
            </a:r>
            <a:r>
              <a:rPr lang="ru-RU" dirty="0" err="1" smtClean="0"/>
              <a:t>туралы</a:t>
            </a:r>
            <a:r>
              <a:rPr lang="ru-RU" dirty="0" smtClean="0"/>
              <a:t> </a:t>
            </a:r>
            <a:r>
              <a:rPr lang="ru-RU" dirty="0" err="1" smtClean="0"/>
              <a:t>шешімі</a:t>
            </a:r>
            <a:r>
              <a:rPr lang="ru-RU" dirty="0" smtClean="0"/>
              <a:t> </a:t>
            </a:r>
            <a:r>
              <a:rPr lang="ru-RU" dirty="0" err="1" smtClean="0"/>
              <a:t>экономикалық шоғырлануға қатысушылардың экономикалық шоғырланудың бәсекелестікке теріс</a:t>
            </a:r>
            <a:r>
              <a:rPr lang="ru-RU" dirty="0" smtClean="0"/>
              <a:t> </a:t>
            </a:r>
            <a:r>
              <a:rPr lang="ru-RU" dirty="0" err="1" smtClean="0"/>
              <a:t>әсерін жоятын</a:t>
            </a:r>
            <a:r>
              <a:rPr lang="ru-RU" dirty="0" smtClean="0"/>
              <a:t> </a:t>
            </a:r>
            <a:r>
              <a:rPr lang="ru-RU" dirty="0" err="1" smtClean="0"/>
              <a:t>немесе</a:t>
            </a:r>
            <a:r>
              <a:rPr lang="ru-RU" dirty="0" smtClean="0"/>
              <a:t> </a:t>
            </a:r>
            <a:r>
              <a:rPr lang="ru-RU" dirty="0" err="1" smtClean="0"/>
              <a:t>жұмсартатын белгілі</a:t>
            </a:r>
            <a:r>
              <a:rPr lang="ru-RU" dirty="0" smtClean="0"/>
              <a:t> </a:t>
            </a:r>
            <a:r>
              <a:rPr lang="ru-RU" dirty="0" err="1" smtClean="0"/>
              <a:t>талаптар</a:t>
            </a:r>
            <a:r>
              <a:rPr lang="ru-RU" dirty="0" smtClean="0"/>
              <a:t> мен </a:t>
            </a:r>
            <a:r>
              <a:rPr lang="ru-RU" dirty="0" err="1" smtClean="0"/>
              <a:t>міндеттемелерді</a:t>
            </a:r>
            <a:r>
              <a:rPr lang="ru-RU" dirty="0" smtClean="0"/>
              <a:t> </a:t>
            </a:r>
            <a:r>
              <a:rPr lang="ru-RU" dirty="0" err="1" smtClean="0"/>
              <a:t>орындауымен</a:t>
            </a:r>
            <a:r>
              <a:rPr lang="ru-RU" dirty="0" smtClean="0"/>
              <a:t> </a:t>
            </a:r>
            <a:r>
              <a:rPr lang="ru-RU" dirty="0" err="1" smtClean="0"/>
              <a:t>байланыстырылуы</a:t>
            </a:r>
            <a:r>
              <a:rPr lang="ru-RU" dirty="0" smtClean="0"/>
              <a:t> </a:t>
            </a:r>
            <a:r>
              <a:rPr lang="ru-RU" dirty="0" err="1" smtClean="0"/>
              <a:t>мүмкін</a:t>
            </a:r>
            <a:r>
              <a:rPr lang="ru-RU" dirty="0" smtClean="0"/>
              <a:t>. </a:t>
            </a:r>
            <a:r>
              <a:rPr lang="ru-RU" dirty="0" err="1" smtClean="0"/>
              <a:t>Мұндай шарттар</a:t>
            </a:r>
            <a:r>
              <a:rPr lang="ru-RU" dirty="0" smtClean="0"/>
              <a:t> мен </a:t>
            </a:r>
            <a:r>
              <a:rPr lang="ru-RU" dirty="0" err="1" smtClean="0"/>
              <a:t>міндеттемелер</a:t>
            </a:r>
            <a:r>
              <a:rPr lang="ru-RU" dirty="0" smtClean="0"/>
              <a:t>, </a:t>
            </a:r>
            <a:r>
              <a:rPr lang="ru-RU" dirty="0" err="1" smtClean="0"/>
              <a:t>атап</a:t>
            </a:r>
            <a:r>
              <a:rPr lang="ru-RU" dirty="0" smtClean="0"/>
              <a:t> </a:t>
            </a:r>
            <a:r>
              <a:rPr lang="ru-RU" dirty="0" err="1" smtClean="0"/>
              <a:t>айтқанда</a:t>
            </a:r>
            <a:r>
              <a:rPr lang="ru-RU" dirty="0" smtClean="0"/>
              <a:t>, </a:t>
            </a:r>
            <a:r>
              <a:rPr lang="ru-RU" dirty="0" err="1" smtClean="0"/>
              <a:t>мүлікті басқару</a:t>
            </a:r>
            <a:r>
              <a:rPr lang="ru-RU" dirty="0" smtClean="0"/>
              <a:t>, </a:t>
            </a:r>
            <a:r>
              <a:rPr lang="ru-RU" dirty="0" err="1" smtClean="0"/>
              <a:t>пайдалану</a:t>
            </a:r>
            <a:r>
              <a:rPr lang="ru-RU" dirty="0" smtClean="0"/>
              <a:t> </a:t>
            </a:r>
            <a:r>
              <a:rPr lang="ru-RU" dirty="0" err="1" smtClean="0"/>
              <a:t>немесе</a:t>
            </a:r>
            <a:r>
              <a:rPr lang="ru-RU" dirty="0" smtClean="0"/>
              <a:t> </a:t>
            </a:r>
            <a:r>
              <a:rPr lang="ru-RU" dirty="0" err="1" smtClean="0"/>
              <a:t>оған билік</a:t>
            </a:r>
            <a:r>
              <a:rPr lang="ru-RU" dirty="0" smtClean="0"/>
              <a:t> </a:t>
            </a:r>
            <a:r>
              <a:rPr lang="ru-RU" dirty="0" err="1" smtClean="0"/>
              <a:t>ету</a:t>
            </a:r>
            <a:r>
              <a:rPr lang="ru-RU" dirty="0" smtClean="0"/>
              <a:t> </a:t>
            </a:r>
            <a:r>
              <a:rPr lang="ru-RU" dirty="0" err="1" smtClean="0"/>
              <a:t>жөніндегі шектеулерге</a:t>
            </a:r>
            <a:r>
              <a:rPr lang="ru-RU" dirty="0" smtClean="0"/>
              <a:t> </a:t>
            </a:r>
            <a:r>
              <a:rPr lang="ru-RU" dirty="0" err="1" smtClean="0"/>
              <a:t>қатысты болуы</a:t>
            </a:r>
            <a:r>
              <a:rPr lang="ru-RU" dirty="0" smtClean="0"/>
              <a:t> </a:t>
            </a:r>
            <a:r>
              <a:rPr lang="ru-RU" dirty="0" err="1" smtClean="0"/>
              <a:t>мүмкін</a:t>
            </a:r>
            <a:r>
              <a:rPr lang="ru-RU" dirty="0" smtClean="0"/>
              <a:t>. </a:t>
            </a:r>
          </a:p>
          <a:p>
            <a:pPr algn="just">
              <a:buNone/>
            </a:pPr>
            <a:r>
              <a:rPr lang="ru-RU" dirty="0" smtClean="0"/>
              <a:t>       4. </a:t>
            </a:r>
            <a:r>
              <a:rPr lang="ru-RU" dirty="0" err="1" smtClean="0"/>
              <a:t>Егер</a:t>
            </a:r>
            <a:r>
              <a:rPr lang="ru-RU" dirty="0" smtClean="0"/>
              <a:t> </a:t>
            </a:r>
            <a:r>
              <a:rPr lang="ru-RU" dirty="0" err="1" smtClean="0"/>
              <a:t>монополияға қарсы органның шешімінде</a:t>
            </a:r>
            <a:r>
              <a:rPr lang="ru-RU" dirty="0" smtClean="0"/>
              <a:t> </a:t>
            </a:r>
            <a:r>
              <a:rPr lang="ru-RU" dirty="0" err="1" smtClean="0"/>
              <a:t>өзгеше белгіленбесе</a:t>
            </a:r>
            <a:r>
              <a:rPr lang="ru-RU" dirty="0" smtClean="0"/>
              <a:t>, </a:t>
            </a:r>
            <a:r>
              <a:rPr lang="ru-RU" dirty="0" err="1" smtClean="0"/>
              <a:t>экономикалық шоғырлану монополияға қарсы </a:t>
            </a:r>
            <a:r>
              <a:rPr lang="ru-RU" dirty="0" smtClean="0"/>
              <a:t>орган </a:t>
            </a:r>
            <a:r>
              <a:rPr lang="ru-RU" dirty="0" err="1" smtClean="0"/>
              <a:t>экономикалық шоғырлануға рұқсат </a:t>
            </a:r>
            <a:r>
              <a:rPr lang="ru-RU" dirty="0" smtClean="0"/>
              <a:t>беру </a:t>
            </a:r>
            <a:r>
              <a:rPr lang="ru-RU" dirty="0" err="1" smtClean="0"/>
              <a:t>туралы</a:t>
            </a:r>
            <a:r>
              <a:rPr lang="ru-RU" dirty="0" smtClean="0"/>
              <a:t> </a:t>
            </a:r>
            <a:r>
              <a:rPr lang="ru-RU" dirty="0" err="1" smtClean="0"/>
              <a:t>шешім</a:t>
            </a:r>
            <a:r>
              <a:rPr lang="ru-RU" dirty="0" smtClean="0"/>
              <a:t> </a:t>
            </a:r>
            <a:r>
              <a:rPr lang="ru-RU" dirty="0" err="1" smtClean="0"/>
              <a:t>қабылдаған күннен бастап</a:t>
            </a:r>
            <a:r>
              <a:rPr lang="ru-RU" dirty="0" smtClean="0"/>
              <a:t> </a:t>
            </a:r>
            <a:r>
              <a:rPr lang="ru-RU" dirty="0" err="1" smtClean="0"/>
              <a:t>бір</a:t>
            </a:r>
            <a:r>
              <a:rPr lang="ru-RU" dirty="0" smtClean="0"/>
              <a:t> </a:t>
            </a:r>
            <a:r>
              <a:rPr lang="ru-RU" dirty="0" err="1" smtClean="0"/>
              <a:t>жыл</a:t>
            </a:r>
            <a:r>
              <a:rPr lang="ru-RU" dirty="0" smtClean="0"/>
              <a:t> </a:t>
            </a:r>
            <a:r>
              <a:rPr lang="ru-RU" dirty="0" err="1" smtClean="0"/>
              <a:t>ішінде</a:t>
            </a:r>
            <a:r>
              <a:rPr lang="ru-RU" dirty="0" smtClean="0"/>
              <a:t> </a:t>
            </a:r>
            <a:r>
              <a:rPr lang="ru-RU" dirty="0" err="1" smtClean="0"/>
              <a:t>жүзеге асырылуы</a:t>
            </a:r>
            <a:r>
              <a:rPr lang="ru-RU" dirty="0" smtClean="0"/>
              <a:t> </a:t>
            </a:r>
            <a:r>
              <a:rPr lang="ru-RU" dirty="0" err="1" smtClean="0"/>
              <a:t>тиіс</a:t>
            </a:r>
            <a:r>
              <a:rPr lang="ru-RU" dirty="0" smtClean="0"/>
              <a:t>. </a:t>
            </a:r>
            <a:r>
              <a:rPr lang="ru-RU" dirty="0" err="1" smtClean="0"/>
              <a:t>Егер</a:t>
            </a:r>
            <a:r>
              <a:rPr lang="ru-RU" dirty="0" smtClean="0"/>
              <a:t> </a:t>
            </a:r>
            <a:r>
              <a:rPr lang="ru-RU" dirty="0" err="1" smtClean="0"/>
              <a:t>экономикалық шоғырлану белгіленген</a:t>
            </a:r>
            <a:r>
              <a:rPr lang="ru-RU" dirty="0" smtClean="0"/>
              <a:t> </a:t>
            </a:r>
            <a:r>
              <a:rPr lang="ru-RU" dirty="0" err="1" smtClean="0"/>
              <a:t>мерзімде</a:t>
            </a:r>
            <a:r>
              <a:rPr lang="ru-RU" dirty="0" smtClean="0"/>
              <a:t> </a:t>
            </a:r>
            <a:r>
              <a:rPr lang="ru-RU" dirty="0" err="1" smtClean="0"/>
              <a:t>жүзеге асырылмаса</a:t>
            </a:r>
            <a:r>
              <a:rPr lang="ru-RU" dirty="0" smtClean="0"/>
              <a:t>, </a:t>
            </a:r>
            <a:r>
              <a:rPr lang="ru-RU" dirty="0" err="1" smtClean="0"/>
              <a:t>экономикалық шоғырлануға қатысушылар экономикалық шоғырлануға рұқсат </a:t>
            </a:r>
            <a:r>
              <a:rPr lang="ru-RU" dirty="0" smtClean="0"/>
              <a:t>беру </a:t>
            </a:r>
            <a:r>
              <a:rPr lang="ru-RU" dirty="0" err="1" smtClean="0"/>
              <a:t>туралы</a:t>
            </a:r>
            <a:r>
              <a:rPr lang="ru-RU" dirty="0" smtClean="0"/>
              <a:t> </a:t>
            </a:r>
            <a:r>
              <a:rPr lang="ru-RU" dirty="0" err="1" smtClean="0"/>
              <a:t>жаңа өтініш береді</a:t>
            </a:r>
            <a:r>
              <a:rPr lang="ru-RU" dirty="0" smtClean="0"/>
              <a:t>.</a:t>
            </a:r>
            <a:endParaRPr lang="ru-RU"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16632"/>
            <a:ext cx="8964488" cy="6552728"/>
          </a:xfrm>
        </p:spPr>
        <p:style>
          <a:lnRef idx="1">
            <a:schemeClr val="dk1"/>
          </a:lnRef>
          <a:fillRef idx="2">
            <a:schemeClr val="dk1"/>
          </a:fillRef>
          <a:effectRef idx="1">
            <a:schemeClr val="dk1"/>
          </a:effectRef>
          <a:fontRef idx="minor">
            <a:schemeClr val="dk1"/>
          </a:fontRef>
        </p:style>
        <p:txBody>
          <a:bodyPr>
            <a:noAutofit/>
          </a:bodyPr>
          <a:lstStyle/>
          <a:p>
            <a:pPr algn="just"/>
            <a:r>
              <a:rPr lang="ru-RU" sz="1600" dirty="0" smtClean="0"/>
              <a:t>5. </a:t>
            </a:r>
            <a:r>
              <a:rPr lang="ru-RU" sz="1600" dirty="0" err="1" smtClean="0"/>
              <a:t>Монополияға қарсы </a:t>
            </a:r>
            <a:r>
              <a:rPr lang="ru-RU" sz="1600" dirty="0" smtClean="0"/>
              <a:t>орган </a:t>
            </a:r>
            <a:r>
              <a:rPr lang="ru-RU" sz="1600" dirty="0" err="1" smtClean="0"/>
              <a:t>өз бастамасы</a:t>
            </a:r>
            <a:r>
              <a:rPr lang="ru-RU" sz="1600" dirty="0" smtClean="0"/>
              <a:t> </a:t>
            </a:r>
            <a:r>
              <a:rPr lang="ru-RU" sz="1600" dirty="0" err="1" smtClean="0"/>
              <a:t>бойынша</a:t>
            </a:r>
            <a:r>
              <a:rPr lang="ru-RU" sz="1600" dirty="0" smtClean="0"/>
              <a:t> </a:t>
            </a:r>
            <a:r>
              <a:rPr lang="ru-RU" sz="1600" dirty="0" err="1" smtClean="0"/>
              <a:t>немесе</a:t>
            </a:r>
            <a:r>
              <a:rPr lang="ru-RU" sz="1600" dirty="0" smtClean="0"/>
              <a:t> </a:t>
            </a:r>
            <a:r>
              <a:rPr lang="ru-RU" sz="1600" dirty="0" err="1" smtClean="0"/>
              <a:t>мүдделі тұлғаның өтініші бойынша</a:t>
            </a:r>
            <a:r>
              <a:rPr lang="ru-RU" sz="1600" dirty="0" smtClean="0"/>
              <a:t>: </a:t>
            </a:r>
            <a:br>
              <a:rPr lang="ru-RU" sz="1600" dirty="0" smtClean="0"/>
            </a:br>
            <a:r>
              <a:rPr lang="ru-RU" sz="1600" dirty="0" smtClean="0"/>
              <a:t>          1) </a:t>
            </a:r>
            <a:r>
              <a:rPr lang="ru-RU" sz="1600" dirty="0" err="1" smtClean="0"/>
              <a:t>елеулі</a:t>
            </a:r>
            <a:r>
              <a:rPr lang="ru-RU" sz="1600" dirty="0" smtClean="0"/>
              <a:t> </a:t>
            </a:r>
            <a:r>
              <a:rPr lang="ru-RU" sz="1600" dirty="0" err="1" smtClean="0"/>
              <a:t>мән-жайлар монополияға қарсы органға белгілі</a:t>
            </a:r>
            <a:r>
              <a:rPr lang="ru-RU" sz="1600" dirty="0" smtClean="0"/>
              <a:t> </a:t>
            </a:r>
            <a:r>
              <a:rPr lang="ru-RU" sz="1600" dirty="0" err="1" smtClean="0"/>
              <a:t>болмаған және белгілі</a:t>
            </a:r>
            <a:r>
              <a:rPr lang="ru-RU" sz="1600" dirty="0" smtClean="0"/>
              <a:t> </a:t>
            </a:r>
            <a:r>
              <a:rPr lang="ru-RU" sz="1600" dirty="0" err="1" smtClean="0"/>
              <a:t>болуы</a:t>
            </a:r>
            <a:r>
              <a:rPr lang="ru-RU" sz="1600" dirty="0" smtClean="0"/>
              <a:t> </a:t>
            </a:r>
            <a:r>
              <a:rPr lang="ru-RU" sz="1600" dirty="0" err="1" smtClean="0"/>
              <a:t>мүмкін болмаған</a:t>
            </a:r>
            <a:r>
              <a:rPr lang="ru-RU" sz="1600" dirty="0" smtClean="0"/>
              <a:t>, </a:t>
            </a:r>
            <a:r>
              <a:rPr lang="ru-RU" sz="1600" dirty="0" err="1" smtClean="0"/>
              <a:t>мұның өзі заңсыз немесе</a:t>
            </a:r>
            <a:r>
              <a:rPr lang="ru-RU" sz="1600" dirty="0" smtClean="0"/>
              <a:t> </a:t>
            </a:r>
            <a:r>
              <a:rPr lang="ru-RU" sz="1600" dirty="0" err="1" smtClean="0"/>
              <a:t>негізсіз</a:t>
            </a:r>
            <a:r>
              <a:rPr lang="ru-RU" sz="1600" dirty="0" smtClean="0"/>
              <a:t> </a:t>
            </a:r>
            <a:r>
              <a:rPr lang="ru-RU" sz="1600" dirty="0" err="1" smtClean="0"/>
              <a:t>шешімдер</a:t>
            </a:r>
            <a:r>
              <a:rPr lang="ru-RU" sz="1600" dirty="0" smtClean="0"/>
              <a:t> </a:t>
            </a:r>
            <a:r>
              <a:rPr lang="ru-RU" sz="1600" dirty="0" err="1" smtClean="0"/>
              <a:t>қабылдауға алып</a:t>
            </a:r>
            <a:r>
              <a:rPr lang="ru-RU" sz="1600" dirty="0" smtClean="0"/>
              <a:t> </a:t>
            </a:r>
            <a:r>
              <a:rPr lang="ru-RU" sz="1600" dirty="0" err="1" smtClean="0"/>
              <a:t>келген</a:t>
            </a:r>
            <a:r>
              <a:rPr lang="ru-RU" sz="1600" dirty="0" smtClean="0"/>
              <a:t>; </a:t>
            </a:r>
            <a:br>
              <a:rPr lang="ru-RU" sz="1600" dirty="0" smtClean="0"/>
            </a:br>
            <a:r>
              <a:rPr lang="ru-RU" sz="1600" dirty="0" smtClean="0"/>
              <a:t>       2) </a:t>
            </a:r>
            <a:r>
              <a:rPr lang="ru-RU" sz="1600" dirty="0" err="1" smtClean="0"/>
              <a:t>шешім</a:t>
            </a:r>
            <a:r>
              <a:rPr lang="ru-RU" sz="1600" dirty="0" smtClean="0"/>
              <a:t> </a:t>
            </a:r>
            <a:r>
              <a:rPr lang="ru-RU" sz="1600" dirty="0" err="1" smtClean="0"/>
              <a:t>дәйексіз ақпарат негізінде</a:t>
            </a:r>
            <a:r>
              <a:rPr lang="ru-RU" sz="1600" dirty="0" smtClean="0"/>
              <a:t> </a:t>
            </a:r>
            <a:r>
              <a:rPr lang="ru-RU" sz="1600" dirty="0" err="1" smtClean="0"/>
              <a:t>қабылданып</a:t>
            </a:r>
            <a:r>
              <a:rPr lang="ru-RU" sz="1600" dirty="0" smtClean="0"/>
              <a:t>, </a:t>
            </a:r>
            <a:r>
              <a:rPr lang="ru-RU" sz="1600" dirty="0" err="1" smtClean="0"/>
              <a:t>бұл заңсыз немесе</a:t>
            </a:r>
            <a:r>
              <a:rPr lang="ru-RU" sz="1600" dirty="0" smtClean="0"/>
              <a:t> </a:t>
            </a:r>
            <a:r>
              <a:rPr lang="ru-RU" sz="1600" dirty="0" err="1" smtClean="0"/>
              <a:t>негізсіз</a:t>
            </a:r>
            <a:r>
              <a:rPr lang="ru-RU" sz="1600" dirty="0" smtClean="0"/>
              <a:t> </a:t>
            </a:r>
            <a:r>
              <a:rPr lang="ru-RU" sz="1600" dirty="0" err="1" smtClean="0"/>
              <a:t>шешім</a:t>
            </a:r>
            <a:r>
              <a:rPr lang="ru-RU" sz="1600" dirty="0" smtClean="0"/>
              <a:t> </a:t>
            </a:r>
            <a:r>
              <a:rPr lang="ru-RU" sz="1600" dirty="0" err="1" smtClean="0"/>
              <a:t>қабылдауға алып</a:t>
            </a:r>
            <a:r>
              <a:rPr lang="ru-RU" sz="1600" dirty="0" smtClean="0"/>
              <a:t> </a:t>
            </a:r>
            <a:r>
              <a:rPr lang="ru-RU" sz="1600" dirty="0" err="1" smtClean="0"/>
              <a:t>келген</a:t>
            </a:r>
            <a:r>
              <a:rPr lang="ru-RU" sz="1600" dirty="0" smtClean="0"/>
              <a:t>; </a:t>
            </a:r>
            <a:br>
              <a:rPr lang="ru-RU" sz="1600" dirty="0" smtClean="0"/>
            </a:br>
            <a:r>
              <a:rPr lang="ru-RU" sz="1600" dirty="0" smtClean="0"/>
              <a:t>       3) </a:t>
            </a:r>
            <a:r>
              <a:rPr lang="ru-RU" sz="1600" dirty="0" err="1" smtClean="0"/>
              <a:t>экономикалық шоғырланудың қатысушылары талаптар</a:t>
            </a:r>
            <a:r>
              <a:rPr lang="ru-RU" sz="1600" dirty="0" smtClean="0"/>
              <a:t> мен </a:t>
            </a:r>
            <a:r>
              <a:rPr lang="ru-RU" sz="1600" dirty="0" err="1" smtClean="0"/>
              <a:t>міндеттемелерді</a:t>
            </a:r>
            <a:r>
              <a:rPr lang="ru-RU" sz="1600" dirty="0" smtClean="0"/>
              <a:t> </a:t>
            </a:r>
            <a:r>
              <a:rPr lang="ru-RU" sz="1600" dirty="0" err="1" smtClean="0"/>
              <a:t>орындамай</a:t>
            </a:r>
            <a:r>
              <a:rPr lang="ru-RU" sz="1600" dirty="0" smtClean="0"/>
              <a:t>, </a:t>
            </a:r>
            <a:r>
              <a:rPr lang="ru-RU" sz="1600" dirty="0" err="1" smtClean="0"/>
              <a:t>монополияға қарсы органның шешімі</a:t>
            </a:r>
            <a:r>
              <a:rPr lang="ru-RU" sz="1600" dirty="0" smtClean="0"/>
              <a:t> </a:t>
            </a:r>
            <a:r>
              <a:rPr lang="ru-RU" sz="1600" dirty="0" err="1" smtClean="0"/>
              <a:t>осыларға байланысты</a:t>
            </a:r>
            <a:r>
              <a:rPr lang="ru-RU" sz="1600" dirty="0" smtClean="0"/>
              <a:t> </a:t>
            </a:r>
            <a:r>
              <a:rPr lang="ru-RU" sz="1600" dirty="0" err="1" smtClean="0"/>
              <a:t>болған жағдайларда экономикалық шоғырлануға рұқсат </a:t>
            </a:r>
            <a:r>
              <a:rPr lang="ru-RU" sz="1600" dirty="0" smtClean="0"/>
              <a:t>беру </a:t>
            </a:r>
            <a:r>
              <a:rPr lang="ru-RU" sz="1600" dirty="0" err="1" smtClean="0"/>
              <a:t>туралы</a:t>
            </a:r>
            <a:r>
              <a:rPr lang="ru-RU" sz="1600" dirty="0" smtClean="0"/>
              <a:t> </a:t>
            </a:r>
            <a:r>
              <a:rPr lang="ru-RU" sz="1600" dirty="0" err="1" smtClean="0"/>
              <a:t>немесе</a:t>
            </a:r>
            <a:r>
              <a:rPr lang="ru-RU" sz="1600" dirty="0" smtClean="0"/>
              <a:t> </a:t>
            </a:r>
            <a:r>
              <a:rPr lang="ru-RU" sz="1600" dirty="0" err="1" smtClean="0"/>
              <a:t>экономикалық шоғырлануға тыйым</a:t>
            </a:r>
            <a:r>
              <a:rPr lang="ru-RU" sz="1600" dirty="0" smtClean="0"/>
              <a:t> салу </a:t>
            </a:r>
            <a:r>
              <a:rPr lang="ru-RU" sz="1600" dirty="0" err="1" smtClean="0"/>
              <a:t>туралы</a:t>
            </a:r>
            <a:r>
              <a:rPr lang="ru-RU" sz="1600" dirty="0" smtClean="0"/>
              <a:t> </a:t>
            </a:r>
            <a:r>
              <a:rPr lang="ru-RU" sz="1600" dirty="0" err="1" smtClean="0"/>
              <a:t>шешімін</a:t>
            </a:r>
            <a:r>
              <a:rPr lang="ru-RU" sz="1600" dirty="0" smtClean="0"/>
              <a:t> </a:t>
            </a:r>
            <a:r>
              <a:rPr lang="ru-RU" sz="1600" dirty="0" err="1" smtClean="0"/>
              <a:t>қайта қарауы мүмкін</a:t>
            </a:r>
            <a:r>
              <a:rPr lang="ru-RU" sz="1600" dirty="0" smtClean="0"/>
              <a:t>. </a:t>
            </a:r>
            <a:br>
              <a:rPr lang="ru-RU" sz="1600" dirty="0" smtClean="0"/>
            </a:br>
            <a:r>
              <a:rPr lang="ru-RU" sz="1600" dirty="0" smtClean="0"/>
              <a:t>       6. </a:t>
            </a:r>
            <a:r>
              <a:rPr lang="ru-RU" sz="1600" dirty="0" err="1" smtClean="0"/>
              <a:t>Шешімді</a:t>
            </a:r>
            <a:r>
              <a:rPr lang="ru-RU" sz="1600" dirty="0" smtClean="0"/>
              <a:t> </a:t>
            </a:r>
            <a:r>
              <a:rPr lang="ru-RU" sz="1600" dirty="0" err="1" smtClean="0"/>
              <a:t>қайта қарау нәтижелері бойынша</a:t>
            </a:r>
            <a:r>
              <a:rPr lang="ru-RU" sz="1600" dirty="0" smtClean="0"/>
              <a:t> </a:t>
            </a:r>
            <a:r>
              <a:rPr lang="ru-RU" sz="1600" dirty="0" err="1" smtClean="0"/>
              <a:t>монополияға қарсы </a:t>
            </a:r>
            <a:r>
              <a:rPr lang="ru-RU" sz="1600" dirty="0" smtClean="0"/>
              <a:t>орган: </a:t>
            </a:r>
            <a:br>
              <a:rPr lang="ru-RU" sz="1600" dirty="0" smtClean="0"/>
            </a:br>
            <a:r>
              <a:rPr lang="ru-RU" sz="1600" dirty="0" smtClean="0"/>
              <a:t>       1) </a:t>
            </a:r>
            <a:r>
              <a:rPr lang="ru-RU" sz="1600" dirty="0" err="1" smtClean="0"/>
              <a:t>шешімді</a:t>
            </a:r>
            <a:r>
              <a:rPr lang="ru-RU" sz="1600" dirty="0" smtClean="0"/>
              <a:t> </a:t>
            </a:r>
            <a:r>
              <a:rPr lang="ru-RU" sz="1600" dirty="0" err="1" smtClean="0"/>
              <a:t>өзгеріссіз қалдырады</a:t>
            </a:r>
            <a:r>
              <a:rPr lang="ru-RU" sz="1600" dirty="0" smtClean="0"/>
              <a:t>; </a:t>
            </a:r>
            <a:br>
              <a:rPr lang="ru-RU" sz="1600" dirty="0" smtClean="0"/>
            </a:br>
            <a:r>
              <a:rPr lang="ru-RU" sz="1600" dirty="0" smtClean="0"/>
              <a:t>       2) </a:t>
            </a:r>
            <a:r>
              <a:rPr lang="ru-RU" sz="1600" dirty="0" err="1" smtClean="0"/>
              <a:t>шешімді</a:t>
            </a:r>
            <a:r>
              <a:rPr lang="ru-RU" sz="1600" dirty="0" smtClean="0"/>
              <a:t> </a:t>
            </a:r>
            <a:r>
              <a:rPr lang="ru-RU" sz="1600" dirty="0" err="1" smtClean="0"/>
              <a:t>өзгертеді</a:t>
            </a:r>
            <a:r>
              <a:rPr lang="ru-RU" sz="1600" dirty="0" smtClean="0"/>
              <a:t>; </a:t>
            </a:r>
            <a:br>
              <a:rPr lang="ru-RU" sz="1600" dirty="0" smtClean="0"/>
            </a:br>
            <a:r>
              <a:rPr lang="ru-RU" sz="1600" dirty="0" smtClean="0"/>
              <a:t>       3) </a:t>
            </a:r>
            <a:r>
              <a:rPr lang="ru-RU" sz="1600" dirty="0" err="1" smtClean="0"/>
              <a:t>шешімнің күшін жояды</a:t>
            </a:r>
            <a:r>
              <a:rPr lang="ru-RU" sz="1600" dirty="0" smtClean="0"/>
              <a:t>; </a:t>
            </a:r>
            <a:br>
              <a:rPr lang="ru-RU" sz="1600" dirty="0" smtClean="0"/>
            </a:br>
            <a:r>
              <a:rPr lang="ru-RU" sz="1600" dirty="0" smtClean="0"/>
              <a:t>       4) </a:t>
            </a:r>
            <a:r>
              <a:rPr lang="ru-RU" sz="1600" dirty="0" err="1" smtClean="0"/>
              <a:t>жаңа шешім</a:t>
            </a:r>
            <a:r>
              <a:rPr lang="ru-RU" sz="1600" dirty="0" smtClean="0"/>
              <a:t> </a:t>
            </a:r>
            <a:r>
              <a:rPr lang="ru-RU" sz="1600" dirty="0" err="1" smtClean="0"/>
              <a:t>қабылдайды</a:t>
            </a:r>
            <a:r>
              <a:rPr lang="ru-RU" sz="1600" dirty="0" smtClean="0"/>
              <a:t/>
            </a:r>
            <a:br>
              <a:rPr lang="ru-RU" sz="1600" dirty="0" smtClean="0"/>
            </a:br>
            <a:r>
              <a:rPr lang="ru-RU" sz="1600" dirty="0" smtClean="0"/>
              <a:t>.</a:t>
            </a:r>
            <a:br>
              <a:rPr lang="ru-RU" sz="1600" dirty="0" smtClean="0"/>
            </a:br>
            <a:r>
              <a:rPr lang="ru-RU" sz="1600" dirty="0" smtClean="0"/>
              <a:t> 7. </a:t>
            </a:r>
            <a:r>
              <a:rPr lang="ru-RU" sz="1600" dirty="0" err="1" smtClean="0"/>
              <a:t>Шешімді</a:t>
            </a:r>
            <a:r>
              <a:rPr lang="ru-RU" sz="1600" dirty="0" smtClean="0"/>
              <a:t> </a:t>
            </a:r>
            <a:r>
              <a:rPr lang="ru-RU" sz="1600" dirty="0" err="1" smtClean="0"/>
              <a:t>қайта қарау нәтижелері бойынша</a:t>
            </a:r>
            <a:r>
              <a:rPr lang="ru-RU" sz="1600" dirty="0" smtClean="0"/>
              <a:t> </a:t>
            </a:r>
            <a:r>
              <a:rPr lang="ru-RU" sz="1600" dirty="0" err="1" smtClean="0"/>
              <a:t>монополияға қарсы </a:t>
            </a:r>
            <a:r>
              <a:rPr lang="ru-RU" sz="1600" dirty="0" smtClean="0"/>
              <a:t>орган </a:t>
            </a:r>
            <a:r>
              <a:rPr lang="ru-RU" sz="1600" dirty="0" err="1" smtClean="0"/>
              <a:t>экономикалық шоғырлануға берілген</a:t>
            </a:r>
            <a:r>
              <a:rPr lang="ru-RU" sz="1600" dirty="0" smtClean="0"/>
              <a:t> </a:t>
            </a:r>
            <a:r>
              <a:rPr lang="ru-RU" sz="1600" dirty="0" err="1" smtClean="0"/>
              <a:t>рұқсаттың күшін жою</a:t>
            </a:r>
            <a:r>
              <a:rPr lang="ru-RU" sz="1600" dirty="0" smtClean="0"/>
              <a:t> </a:t>
            </a:r>
            <a:r>
              <a:rPr lang="ru-RU" sz="1600" dirty="0" err="1" smtClean="0"/>
              <a:t>туралы</a:t>
            </a:r>
            <a:r>
              <a:rPr lang="ru-RU" sz="1600" dirty="0" smtClean="0"/>
              <a:t> </a:t>
            </a:r>
            <a:r>
              <a:rPr lang="ru-RU" sz="1600" dirty="0" err="1" smtClean="0"/>
              <a:t>шешім</a:t>
            </a:r>
            <a:r>
              <a:rPr lang="ru-RU" sz="1600" dirty="0" smtClean="0"/>
              <a:t> </a:t>
            </a:r>
            <a:r>
              <a:rPr lang="ru-RU" sz="1600" dirty="0" err="1" smtClean="0"/>
              <a:t>қабылдаған жағдайда</a:t>
            </a:r>
            <a:r>
              <a:rPr lang="ru-RU" sz="1600" dirty="0" smtClean="0"/>
              <a:t>, </a:t>
            </a:r>
            <a:r>
              <a:rPr lang="ru-RU" sz="1600" dirty="0" err="1" smtClean="0"/>
              <a:t>экономикалық шоғырлану нәтижесінде құрылған нарық субъектісін</a:t>
            </a:r>
            <a:r>
              <a:rPr lang="ru-RU" sz="1600" dirty="0" smtClean="0"/>
              <a:t> </a:t>
            </a:r>
            <a:r>
              <a:rPr lang="ru-RU" sz="1600" dirty="0" err="1" smtClean="0"/>
              <a:t>мемлекеттік</a:t>
            </a:r>
            <a:r>
              <a:rPr lang="ru-RU" sz="1600" dirty="0" smtClean="0"/>
              <a:t> </a:t>
            </a:r>
            <a:r>
              <a:rPr lang="ru-RU" sz="1600" dirty="0" err="1" smtClean="0"/>
              <a:t>тіркеу</a:t>
            </a:r>
            <a:r>
              <a:rPr lang="ru-RU" sz="1600" dirty="0" smtClean="0"/>
              <a:t> </a:t>
            </a:r>
            <a:r>
              <a:rPr lang="ru-RU" sz="1600" dirty="0" err="1" smtClean="0"/>
              <a:t>монополияға қарсы органның талап</a:t>
            </a:r>
            <a:r>
              <a:rPr lang="ru-RU" sz="1600" dirty="0" smtClean="0"/>
              <a:t> </a:t>
            </a:r>
            <a:r>
              <a:rPr lang="ru-RU" sz="1600" dirty="0" err="1" smtClean="0"/>
              <a:t>қоюы бойынша</a:t>
            </a:r>
            <a:r>
              <a:rPr lang="ru-RU" sz="1600" dirty="0" smtClean="0"/>
              <a:t> сот </a:t>
            </a:r>
            <a:r>
              <a:rPr lang="ru-RU" sz="1600" dirty="0" err="1" smtClean="0"/>
              <a:t>тәртібімен жарамсыз</a:t>
            </a:r>
            <a:r>
              <a:rPr lang="ru-RU" sz="1600" dirty="0" smtClean="0"/>
              <a:t> </a:t>
            </a:r>
            <a:r>
              <a:rPr lang="ru-RU" sz="1600" dirty="0" err="1" smtClean="0"/>
              <a:t>деп</a:t>
            </a:r>
            <a:r>
              <a:rPr lang="ru-RU" sz="1600" dirty="0" smtClean="0"/>
              <a:t> </a:t>
            </a:r>
            <a:r>
              <a:rPr lang="ru-RU" sz="1600" dirty="0" err="1" smtClean="0"/>
              <a:t>танылады</a:t>
            </a:r>
            <a:r>
              <a:rPr lang="ru-RU" sz="1600" dirty="0" smtClean="0"/>
              <a:t>. </a:t>
            </a:r>
            <a:br>
              <a:rPr lang="ru-RU" sz="1600" dirty="0" smtClean="0"/>
            </a:br>
            <a:r>
              <a:rPr lang="ru-RU" sz="1600" dirty="0" smtClean="0"/>
              <a:t>       8. </a:t>
            </a:r>
            <a:r>
              <a:rPr lang="ru-RU" sz="1600" dirty="0" err="1" smtClean="0"/>
              <a:t>Монополияға қарсы </a:t>
            </a:r>
            <a:r>
              <a:rPr lang="ru-RU" sz="1600" dirty="0" smtClean="0"/>
              <a:t>орган </a:t>
            </a:r>
            <a:r>
              <a:rPr lang="ru-RU" sz="1600" dirty="0" err="1" smtClean="0"/>
              <a:t>бұрын қабылдаған шешімді</a:t>
            </a:r>
            <a:r>
              <a:rPr lang="ru-RU" sz="1600" dirty="0" smtClean="0"/>
              <a:t> </a:t>
            </a:r>
            <a:r>
              <a:rPr lang="ru-RU" sz="1600" dirty="0" err="1" smtClean="0"/>
              <a:t>өзгерте алатын</a:t>
            </a:r>
            <a:r>
              <a:rPr lang="ru-RU" sz="1600" dirty="0" smtClean="0"/>
              <a:t> </a:t>
            </a:r>
            <a:r>
              <a:rPr lang="ru-RU" sz="1600" dirty="0" err="1" smtClean="0"/>
              <a:t>қосымша ақпарат </a:t>
            </a:r>
            <a:r>
              <a:rPr lang="ru-RU" sz="1600" dirty="0" smtClean="0"/>
              <a:t>пен </a:t>
            </a:r>
            <a:r>
              <a:rPr lang="ru-RU" sz="1600" dirty="0" err="1" smtClean="0"/>
              <a:t>құжаттарды қарау үшін өтініш беруші</a:t>
            </a:r>
            <a:r>
              <a:rPr lang="ru-RU" sz="1600" dirty="0" smtClean="0"/>
              <a:t> осы </a:t>
            </a:r>
            <a:r>
              <a:rPr lang="ru-RU" sz="1600" dirty="0" err="1" smtClean="0"/>
              <a:t>Заңда белгіленген</a:t>
            </a:r>
            <a:r>
              <a:rPr lang="ru-RU" sz="1600" dirty="0" smtClean="0"/>
              <a:t> </a:t>
            </a:r>
            <a:r>
              <a:rPr lang="ru-RU" sz="1600" dirty="0" err="1" smtClean="0"/>
              <a:t>тәртіппен өтініш береді</a:t>
            </a:r>
            <a:r>
              <a:rPr lang="ru-RU" sz="1600" dirty="0" smtClean="0"/>
              <a:t>. </a:t>
            </a:r>
            <a:br>
              <a:rPr lang="ru-RU" sz="1600" dirty="0" smtClean="0"/>
            </a:br>
            <a:r>
              <a:rPr lang="ru-RU" sz="1600" dirty="0" smtClean="0"/>
              <a:t>       9. </a:t>
            </a:r>
            <a:r>
              <a:rPr lang="ru-RU" sz="1600" dirty="0" err="1" smtClean="0"/>
              <a:t>Монополияға қарсы органның экономикалық шоғырлануға бұрын қабылданған шешімін</a:t>
            </a:r>
            <a:r>
              <a:rPr lang="ru-RU" sz="1600" dirty="0" smtClean="0"/>
              <a:t> </a:t>
            </a:r>
            <a:r>
              <a:rPr lang="ru-RU" sz="1600" dirty="0" err="1" smtClean="0"/>
              <a:t>қайта қарау жөніндегі шешімі</a:t>
            </a:r>
            <a:r>
              <a:rPr lang="ru-RU" sz="1600" dirty="0" smtClean="0"/>
              <a:t> </a:t>
            </a:r>
            <a:r>
              <a:rPr lang="ru-RU" sz="1600" dirty="0" err="1" smtClean="0"/>
              <a:t>монополияға қарсы органның актісімен</a:t>
            </a:r>
            <a:r>
              <a:rPr lang="ru-RU" sz="1600" dirty="0" smtClean="0"/>
              <a:t> </a:t>
            </a:r>
            <a:r>
              <a:rPr lang="ru-RU" sz="1600" dirty="0" err="1" smtClean="0"/>
              <a:t>ресімделеді</a:t>
            </a:r>
            <a:r>
              <a:rPr lang="ru-RU" sz="1600" dirty="0" smtClean="0"/>
              <a:t> </a:t>
            </a:r>
            <a:r>
              <a:rPr lang="ru-RU" sz="1600" dirty="0" err="1" smtClean="0"/>
              <a:t>және мұндай шешім</a:t>
            </a:r>
            <a:r>
              <a:rPr lang="ru-RU" sz="1600" dirty="0" smtClean="0"/>
              <a:t> </a:t>
            </a:r>
            <a:r>
              <a:rPr lang="ru-RU" sz="1600" dirty="0" err="1" smtClean="0"/>
              <a:t>қабылданған сәттен бастап</a:t>
            </a:r>
            <a:r>
              <a:rPr lang="ru-RU" sz="1600" dirty="0" smtClean="0"/>
              <a:t> </a:t>
            </a:r>
            <a:r>
              <a:rPr lang="ru-RU" sz="1600" dirty="0" err="1" smtClean="0"/>
              <a:t>үш жұмыс күні ішінде</a:t>
            </a:r>
            <a:r>
              <a:rPr lang="ru-RU" sz="1600" dirty="0" smtClean="0"/>
              <a:t> </a:t>
            </a:r>
            <a:r>
              <a:rPr lang="ru-RU" sz="1600" dirty="0" err="1" smtClean="0"/>
              <a:t>мүдделі тұлғаға жіберіледі</a:t>
            </a:r>
            <a:r>
              <a:rPr lang="ru-RU" sz="1600" dirty="0" smtClean="0"/>
              <a:t>.</a:t>
            </a:r>
            <a:endParaRPr lang="ru-RU" sz="16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78098"/>
          </a:xfrm>
          <a:solidFill>
            <a:schemeClr val="accent3">
              <a:lumMod val="75000"/>
            </a:schemeClr>
          </a:solidFill>
        </p:spPr>
        <p:txBody>
          <a:bodyPr>
            <a:normAutofit fontScale="90000"/>
          </a:bodyPr>
          <a:lstStyle/>
          <a:p>
            <a:r>
              <a:rPr lang="ru-RU" sz="2400" dirty="0" smtClean="0"/>
              <a:t/>
            </a:r>
            <a:br>
              <a:rPr lang="ru-RU" sz="2400" dirty="0" smtClean="0"/>
            </a:br>
            <a:r>
              <a:rPr lang="ru-RU" sz="2400" dirty="0" smtClean="0"/>
              <a:t>56-бап. </a:t>
            </a:r>
            <a:r>
              <a:rPr lang="ru-RU" sz="2400" dirty="0" err="1" smtClean="0"/>
              <a:t>Экономикалық шоғырлануға рұқсат </a:t>
            </a:r>
            <a:r>
              <a:rPr lang="ru-RU" sz="2400" dirty="0" smtClean="0"/>
              <a:t>беру </a:t>
            </a:r>
            <a:r>
              <a:rPr lang="ru-RU" sz="2400" dirty="0" err="1" smtClean="0"/>
              <a:t>туралы</a:t>
            </a:r>
            <a:r>
              <a:rPr lang="ru-RU" sz="2400" dirty="0" smtClean="0"/>
              <a:t>  </a:t>
            </a:r>
            <a:br>
              <a:rPr lang="ru-RU" sz="2400" dirty="0" smtClean="0"/>
            </a:br>
            <a:r>
              <a:rPr lang="ru-RU" sz="2400" dirty="0" smtClean="0"/>
              <a:t>                  </a:t>
            </a:r>
            <a:r>
              <a:rPr lang="ru-RU" sz="2400" dirty="0" err="1" smtClean="0"/>
              <a:t>өтініштерді қарауды тоқтату негіздері</a:t>
            </a:r>
            <a:r>
              <a:rPr lang="ru-RU" sz="2400" dirty="0" smtClean="0"/>
              <a:t> </a:t>
            </a:r>
            <a:br>
              <a:rPr lang="ru-RU" sz="2400" dirty="0" smtClean="0"/>
            </a:br>
            <a:endParaRPr lang="ru-RU" sz="2400" dirty="0"/>
          </a:p>
        </p:txBody>
      </p:sp>
      <p:sp>
        <p:nvSpPr>
          <p:cNvPr id="3" name="Содержимое 2"/>
          <p:cNvSpPr>
            <a:spLocks noGrp="1"/>
          </p:cNvSpPr>
          <p:nvPr>
            <p:ph idx="1"/>
          </p:nvPr>
        </p:nvSpPr>
        <p:spPr>
          <a:xfrm>
            <a:off x="457200" y="1268760"/>
            <a:ext cx="8229600" cy="4857403"/>
          </a:xfrm>
        </p:spPr>
        <p:style>
          <a:lnRef idx="1">
            <a:schemeClr val="dk1"/>
          </a:lnRef>
          <a:fillRef idx="2">
            <a:schemeClr val="dk1"/>
          </a:fillRef>
          <a:effectRef idx="1">
            <a:schemeClr val="dk1"/>
          </a:effectRef>
          <a:fontRef idx="minor">
            <a:schemeClr val="dk1"/>
          </a:fontRef>
        </p:style>
        <p:txBody>
          <a:bodyPr>
            <a:normAutofit fontScale="62500" lnSpcReduction="20000"/>
          </a:bodyPr>
          <a:lstStyle/>
          <a:p>
            <a:pPr>
              <a:buNone/>
            </a:pPr>
            <a:endParaRPr lang="ru-RU" dirty="0" smtClean="0"/>
          </a:p>
          <a:p>
            <a:pPr algn="just">
              <a:buNone/>
            </a:pPr>
            <a:r>
              <a:rPr lang="ru-RU" dirty="0" smtClean="0"/>
              <a:t>       1.     </a:t>
            </a:r>
            <a:r>
              <a:rPr lang="ru-RU" dirty="0" err="1" smtClean="0"/>
              <a:t>Экономикалық шоғырлануға рұқсат </a:t>
            </a:r>
            <a:r>
              <a:rPr lang="ru-RU" dirty="0" smtClean="0"/>
              <a:t>беру </a:t>
            </a:r>
            <a:r>
              <a:rPr lang="ru-RU" dirty="0" err="1" smtClean="0"/>
              <a:t>туралы</a:t>
            </a:r>
            <a:r>
              <a:rPr lang="ru-RU" dirty="0" smtClean="0"/>
              <a:t> </a:t>
            </a:r>
            <a:r>
              <a:rPr lang="ru-RU" dirty="0" err="1" smtClean="0"/>
              <a:t>өтініштерді қарау</a:t>
            </a:r>
            <a:r>
              <a:rPr lang="ru-RU" dirty="0" smtClean="0"/>
              <a:t>: </a:t>
            </a:r>
          </a:p>
          <a:p>
            <a:pPr algn="just">
              <a:buNone/>
            </a:pPr>
            <a:r>
              <a:rPr lang="ru-RU" dirty="0" smtClean="0"/>
              <a:t>       1) </a:t>
            </a:r>
            <a:r>
              <a:rPr lang="ru-RU" dirty="0" err="1" smtClean="0"/>
              <a:t>өтініш берушілерден</a:t>
            </a:r>
            <a:r>
              <a:rPr lang="ru-RU" dirty="0" smtClean="0"/>
              <a:t> </a:t>
            </a:r>
            <a:r>
              <a:rPr lang="ru-RU" dirty="0" err="1" smtClean="0"/>
              <a:t>өтініштерін кері</a:t>
            </a:r>
            <a:r>
              <a:rPr lang="ru-RU" dirty="0" smtClean="0"/>
              <a:t> </a:t>
            </a:r>
            <a:r>
              <a:rPr lang="ru-RU" dirty="0" err="1" smtClean="0"/>
              <a:t>қайтарып алу</a:t>
            </a:r>
            <a:r>
              <a:rPr lang="ru-RU" dirty="0" smtClean="0"/>
              <a:t> </a:t>
            </a:r>
            <a:r>
              <a:rPr lang="ru-RU" dirty="0" err="1" smtClean="0"/>
              <a:t>туралы</a:t>
            </a:r>
            <a:r>
              <a:rPr lang="ru-RU" dirty="0" smtClean="0"/>
              <a:t> </a:t>
            </a:r>
            <a:r>
              <a:rPr lang="ru-RU" dirty="0" err="1" smtClean="0"/>
              <a:t>хабарлама</a:t>
            </a:r>
            <a:r>
              <a:rPr lang="ru-RU" dirty="0" smtClean="0"/>
              <a:t> </a:t>
            </a:r>
            <a:r>
              <a:rPr lang="ru-RU" dirty="0" err="1" smtClean="0"/>
              <a:t>түскен</a:t>
            </a:r>
            <a:r>
              <a:rPr lang="ru-RU" dirty="0" smtClean="0"/>
              <a:t>; </a:t>
            </a:r>
          </a:p>
          <a:p>
            <a:pPr algn="just">
              <a:buNone/>
            </a:pPr>
            <a:r>
              <a:rPr lang="ru-RU" dirty="0" smtClean="0"/>
              <a:t>       2) </a:t>
            </a:r>
            <a:r>
              <a:rPr lang="ru-RU" dirty="0" err="1" smtClean="0"/>
              <a:t>егер</a:t>
            </a:r>
            <a:r>
              <a:rPr lang="ru-RU" dirty="0" smtClean="0"/>
              <a:t> </a:t>
            </a:r>
            <a:r>
              <a:rPr lang="ru-RU" dirty="0" err="1" smtClean="0"/>
              <a:t>ақпараттың болмауы</a:t>
            </a:r>
            <a:r>
              <a:rPr lang="ru-RU" dirty="0" smtClean="0"/>
              <a:t> </a:t>
            </a:r>
            <a:r>
              <a:rPr lang="ru-RU" dirty="0" err="1" smtClean="0"/>
              <a:t>өтінішті қарауға кедергі</a:t>
            </a:r>
            <a:r>
              <a:rPr lang="ru-RU" dirty="0" smtClean="0"/>
              <a:t> </a:t>
            </a:r>
            <a:r>
              <a:rPr lang="ru-RU" dirty="0" err="1" smtClean="0"/>
              <a:t>келтіретін</a:t>
            </a:r>
            <a:r>
              <a:rPr lang="ru-RU" dirty="0" smtClean="0"/>
              <a:t> </a:t>
            </a:r>
            <a:r>
              <a:rPr lang="ru-RU" dirty="0" err="1" smtClean="0"/>
              <a:t>болса</a:t>
            </a:r>
            <a:r>
              <a:rPr lang="ru-RU" dirty="0" smtClean="0"/>
              <a:t>, </a:t>
            </a:r>
            <a:r>
              <a:rPr lang="ru-RU" dirty="0" err="1" smtClean="0"/>
              <a:t>өтініш беруші</a:t>
            </a:r>
            <a:r>
              <a:rPr lang="ru-RU" dirty="0" smtClean="0"/>
              <a:t> </a:t>
            </a:r>
            <a:r>
              <a:rPr lang="ru-RU" dirty="0" err="1" smtClean="0"/>
              <a:t>мұндай ақпаратты монополияға қарсы </a:t>
            </a:r>
            <a:r>
              <a:rPr lang="ru-RU" dirty="0" smtClean="0"/>
              <a:t>орган </a:t>
            </a:r>
            <a:r>
              <a:rPr lang="ru-RU" dirty="0" err="1" smtClean="0"/>
              <a:t>белгілеген</a:t>
            </a:r>
            <a:r>
              <a:rPr lang="ru-RU" dirty="0" smtClean="0"/>
              <a:t> </a:t>
            </a:r>
            <a:r>
              <a:rPr lang="ru-RU" dirty="0" err="1" smtClean="0"/>
              <a:t>мерзімде</a:t>
            </a:r>
            <a:r>
              <a:rPr lang="ru-RU" dirty="0" smtClean="0"/>
              <a:t> </a:t>
            </a:r>
            <a:r>
              <a:rPr lang="ru-RU" dirty="0" err="1" smtClean="0"/>
              <a:t>бермеген</a:t>
            </a:r>
            <a:r>
              <a:rPr lang="ru-RU" dirty="0" smtClean="0"/>
              <a:t>; </a:t>
            </a:r>
          </a:p>
          <a:p>
            <a:pPr algn="just">
              <a:buNone/>
            </a:pPr>
            <a:r>
              <a:rPr lang="ru-RU" dirty="0" smtClean="0"/>
              <a:t>       3) </a:t>
            </a:r>
            <a:r>
              <a:rPr lang="ru-RU" dirty="0" err="1" smtClean="0"/>
              <a:t>өтініш беруші</a:t>
            </a:r>
            <a:r>
              <a:rPr lang="ru-RU" dirty="0" smtClean="0"/>
              <a:t> </a:t>
            </a:r>
            <a:r>
              <a:rPr lang="ru-RU" dirty="0" err="1" smtClean="0"/>
              <a:t>өтінішті объективті</a:t>
            </a:r>
            <a:r>
              <a:rPr lang="ru-RU" dirty="0" smtClean="0"/>
              <a:t> </a:t>
            </a:r>
            <a:r>
              <a:rPr lang="ru-RU" dirty="0" err="1" smtClean="0"/>
              <a:t>қарауға әсер ететін</a:t>
            </a:r>
            <a:r>
              <a:rPr lang="ru-RU" dirty="0" smtClean="0"/>
              <a:t> </a:t>
            </a:r>
            <a:r>
              <a:rPr lang="ru-RU" dirty="0" err="1" smtClean="0"/>
              <a:t>дәйексіз ақпарат берген</a:t>
            </a:r>
            <a:r>
              <a:rPr lang="ru-RU" dirty="0" smtClean="0"/>
              <a:t> </a:t>
            </a:r>
            <a:r>
              <a:rPr lang="ru-RU" dirty="0" err="1" smtClean="0"/>
              <a:t>жағдайларда тоқтатылады</a:t>
            </a:r>
            <a:r>
              <a:rPr lang="ru-RU" dirty="0" smtClean="0"/>
              <a:t>. </a:t>
            </a:r>
          </a:p>
          <a:p>
            <a:pPr algn="just">
              <a:buNone/>
            </a:pPr>
            <a:r>
              <a:rPr lang="ru-RU" dirty="0" smtClean="0"/>
              <a:t>       2. </a:t>
            </a:r>
            <a:r>
              <a:rPr lang="ru-RU" dirty="0" err="1" smtClean="0"/>
              <a:t>Монополияға қарсы органның өтінішті қарауды тоқтату туралы</a:t>
            </a:r>
            <a:r>
              <a:rPr lang="ru-RU" dirty="0" smtClean="0"/>
              <a:t> </a:t>
            </a:r>
            <a:r>
              <a:rPr lang="ru-RU" dirty="0" err="1" smtClean="0"/>
              <a:t>шешімі</a:t>
            </a:r>
            <a:r>
              <a:rPr lang="ru-RU" dirty="0" smtClean="0"/>
              <a:t> </a:t>
            </a:r>
            <a:r>
              <a:rPr lang="ru-RU" dirty="0" err="1" smtClean="0"/>
              <a:t>монополияға қарсы органның актісімен</a:t>
            </a:r>
            <a:r>
              <a:rPr lang="ru-RU" dirty="0" smtClean="0"/>
              <a:t> </a:t>
            </a:r>
            <a:r>
              <a:rPr lang="ru-RU" dirty="0" err="1" smtClean="0"/>
              <a:t>ресімделеді</a:t>
            </a:r>
            <a:r>
              <a:rPr lang="ru-RU" dirty="0" smtClean="0"/>
              <a:t> </a:t>
            </a:r>
            <a:r>
              <a:rPr lang="ru-RU" dirty="0" err="1" smtClean="0"/>
              <a:t>және мұндай шешім</a:t>
            </a:r>
            <a:r>
              <a:rPr lang="ru-RU" dirty="0" smtClean="0"/>
              <a:t> </a:t>
            </a:r>
            <a:r>
              <a:rPr lang="ru-RU" dirty="0" err="1" smtClean="0"/>
              <a:t>қабылданған сәттен бастап</a:t>
            </a:r>
            <a:r>
              <a:rPr lang="ru-RU" dirty="0" smtClean="0"/>
              <a:t> </a:t>
            </a:r>
            <a:r>
              <a:rPr lang="ru-RU" dirty="0" err="1" smtClean="0"/>
              <a:t>үш жұмыс күні ішінде</a:t>
            </a:r>
            <a:r>
              <a:rPr lang="ru-RU" dirty="0" smtClean="0"/>
              <a:t> </a:t>
            </a:r>
            <a:r>
              <a:rPr lang="ru-RU" dirty="0" err="1" smtClean="0"/>
              <a:t>өтініш беруші</a:t>
            </a:r>
            <a:r>
              <a:rPr lang="ru-RU" dirty="0" smtClean="0"/>
              <a:t> </a:t>
            </a:r>
            <a:r>
              <a:rPr lang="ru-RU" dirty="0" err="1" smtClean="0"/>
              <a:t>тұлғаға жіберіледі</a:t>
            </a:r>
            <a:r>
              <a:rPr lang="ru-RU" dirty="0" smtClean="0"/>
              <a:t>. </a:t>
            </a:r>
          </a:p>
          <a:p>
            <a:pPr algn="just">
              <a:buNone/>
            </a:pPr>
            <a:r>
              <a:rPr lang="ru-RU" dirty="0" smtClean="0"/>
              <a:t>       3. </a:t>
            </a:r>
            <a:r>
              <a:rPr lang="ru-RU" dirty="0" err="1" smtClean="0"/>
              <a:t>Өтінішті қарау тоқтатылғаннан кейін</a:t>
            </a:r>
            <a:r>
              <a:rPr lang="ru-RU" dirty="0" smtClean="0"/>
              <a:t> </a:t>
            </a:r>
            <a:r>
              <a:rPr lang="ru-RU" dirty="0" err="1" smtClean="0"/>
              <a:t>өтініш беруші</a:t>
            </a:r>
            <a:r>
              <a:rPr lang="ru-RU" dirty="0" smtClean="0"/>
              <a:t> </a:t>
            </a:r>
            <a:r>
              <a:rPr lang="ru-RU" dirty="0" err="1" smtClean="0"/>
              <a:t>монополияға қарсы органға экономикалық шоғырлануға рұқсат </a:t>
            </a:r>
            <a:r>
              <a:rPr lang="ru-RU" dirty="0" smtClean="0"/>
              <a:t>беру </a:t>
            </a:r>
            <a:r>
              <a:rPr lang="ru-RU" dirty="0" err="1" smtClean="0"/>
              <a:t>туралы</a:t>
            </a:r>
            <a:r>
              <a:rPr lang="ru-RU" dirty="0" smtClean="0"/>
              <a:t> </a:t>
            </a:r>
            <a:r>
              <a:rPr lang="ru-RU" dirty="0" err="1" smtClean="0"/>
              <a:t>жаңа өтініш беруге</a:t>
            </a:r>
            <a:r>
              <a:rPr lang="ru-RU" dirty="0" smtClean="0"/>
              <a:t> </a:t>
            </a:r>
            <a:r>
              <a:rPr lang="ru-RU" dirty="0" err="1" smtClean="0"/>
              <a:t>құқылы</a:t>
            </a:r>
            <a:r>
              <a:rPr lang="ru-RU" dirty="0" smtClean="0"/>
              <a:t>.</a:t>
            </a:r>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solidFill>
            <a:schemeClr val="accent3">
              <a:lumMod val="75000"/>
            </a:schemeClr>
          </a:solidFill>
        </p:spPr>
        <p:txBody>
          <a:bodyPr/>
          <a:lstStyle/>
          <a:p>
            <a:r>
              <a:rPr lang="kk-KZ" b="1" dirty="0" smtClean="0"/>
              <a:t>Мақсаты: </a:t>
            </a:r>
            <a:endParaRPr lang="ru-RU" dirty="0"/>
          </a:p>
        </p:txBody>
      </p:sp>
      <p:sp>
        <p:nvSpPr>
          <p:cNvPr id="3" name="Содержимое 2"/>
          <p:cNvSpPr>
            <a:spLocks noGrp="1"/>
          </p:cNvSpPr>
          <p:nvPr>
            <p:ph idx="1"/>
          </p:nvPr>
        </p:nvSpPr>
        <p:spPr/>
        <p:txBody>
          <a:bodyPr/>
          <a:lstStyle/>
          <a:p>
            <a:pPr>
              <a:buNone/>
            </a:pPr>
            <a:r>
              <a:rPr lang="kk-KZ" dirty="0" smtClean="0"/>
              <a:t>        Бәсекелестік туралы түсінік, оның әр түрлі салада болуы, қажеттілігі туралы әңгімелеу</a:t>
            </a:r>
            <a:endParaRPr lang="ru-RU" dirty="0" smtClean="0"/>
          </a:p>
          <a:p>
            <a:endParaRPr lang="ru-RU"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kk-KZ" b="1" dirty="0" smtClean="0"/>
              <a:t>Тақырыпты бекітуге арналған сұрақтар:</a:t>
            </a:r>
            <a:endParaRPr lang="ru-RU" dirty="0" smtClean="0"/>
          </a:p>
        </p:txBody>
      </p:sp>
      <p:sp>
        <p:nvSpPr>
          <p:cNvPr id="3" name="Содержимое 2"/>
          <p:cNvSpPr>
            <a:spLocks noGrp="1"/>
          </p:cNvSpPr>
          <p:nvPr>
            <p:ph idx="1"/>
          </p:nvPr>
        </p:nvSpPr>
        <p:spPr/>
        <p:txBody>
          <a:bodyPr/>
          <a:lstStyle/>
          <a:p>
            <a:pPr>
              <a:buNone/>
            </a:pPr>
            <a:r>
              <a:rPr lang="kk-KZ" dirty="0" smtClean="0"/>
              <a:t>1. Бәсекелестік деген не?</a:t>
            </a:r>
            <a:endParaRPr lang="ru-RU" dirty="0" smtClean="0"/>
          </a:p>
          <a:p>
            <a:pPr>
              <a:buNone/>
            </a:pPr>
            <a:r>
              <a:rPr lang="kk-KZ" dirty="0" smtClean="0"/>
              <a:t> 2. Бәсекелестік қасиеттеріне не жатады?</a:t>
            </a:r>
            <a:endParaRPr lang="ru-RU" dirty="0" smtClean="0"/>
          </a:p>
          <a:p>
            <a:pPr>
              <a:buNone/>
            </a:pPr>
            <a:r>
              <a:rPr lang="kk-KZ" dirty="0" smtClean="0"/>
              <a:t> 3. Бәсекенің қандай жақтары бар?</a:t>
            </a:r>
            <a:endParaRPr lang="ru-RU" dirty="0" smtClean="0"/>
          </a:p>
          <a:p>
            <a:pPr>
              <a:buNone/>
            </a:pPr>
            <a:r>
              <a:rPr lang="kk-KZ" dirty="0" smtClean="0"/>
              <a:t> 4. Бәсеке адамзатқа тән қасиет пе?</a:t>
            </a:r>
            <a:endParaRPr lang="ru-RU" dirty="0" smtClean="0"/>
          </a:p>
          <a:p>
            <a:pPr>
              <a:buNone/>
            </a:pPr>
            <a:r>
              <a:rPr lang="kk-KZ" dirty="0" smtClean="0"/>
              <a:t> 5. Әділетті бәсеке деген не?</a:t>
            </a:r>
            <a:endParaRPr lang="ru-RU" dirty="0" smtClean="0"/>
          </a:p>
          <a:p>
            <a:pPr>
              <a:buNone/>
            </a:pPr>
            <a:r>
              <a:rPr lang="kk-KZ" dirty="0" smtClean="0"/>
              <a:t> 6. Әділетсіз бәсеке деген не?</a:t>
            </a:r>
            <a:endParaRPr lang="ru-RU"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kk-KZ" b="1" dirty="0" smtClean="0"/>
              <a:t>Пайдаланылатын әдебиеттер:</a:t>
            </a:r>
            <a:r>
              <a:rPr lang="ru-RU" dirty="0" smtClean="0"/>
              <a:t/>
            </a:r>
            <a:br>
              <a:rPr lang="ru-RU" dirty="0" smtClean="0"/>
            </a:br>
            <a:endParaRPr lang="ru-RU" dirty="0"/>
          </a:p>
        </p:txBody>
      </p:sp>
      <p:sp>
        <p:nvSpPr>
          <p:cNvPr id="3" name="Содержимое 2"/>
          <p:cNvSpPr>
            <a:spLocks noGrp="1"/>
          </p:cNvSpPr>
          <p:nvPr>
            <p:ph idx="1"/>
          </p:nvPr>
        </p:nvSpPr>
        <p:spPr/>
        <p:txBody>
          <a:bodyPr>
            <a:normAutofit/>
          </a:bodyPr>
          <a:lstStyle/>
          <a:p>
            <a:pPr>
              <a:buNone/>
            </a:pPr>
            <a:r>
              <a:rPr lang="kk-KZ" dirty="0" smtClean="0"/>
              <a:t>1.Жекеева К.О., Әбдірахманова Қ.Ж. «Қазақ тілі» А -2010</a:t>
            </a:r>
            <a:endParaRPr lang="ru-RU" dirty="0" smtClean="0"/>
          </a:p>
          <a:p>
            <a:pPr>
              <a:buNone/>
            </a:pPr>
            <a:r>
              <a:rPr lang="kk-KZ" dirty="0" smtClean="0"/>
              <a:t>2.Күзекова З.С. «Қазақ тілі». Экономистерге арналған оқу құралы, Алматы, 2011</a:t>
            </a:r>
            <a:endParaRPr lang="ru-RU" dirty="0" smtClean="0"/>
          </a:p>
          <a:p>
            <a:pPr>
              <a:buNone/>
            </a:pPr>
            <a:r>
              <a:rPr lang="kk-KZ" dirty="0" smtClean="0"/>
              <a:t>3. Ақжанова А., Өтегенова К. «Кәсіби қазақ тілі». Астана, 2010</a:t>
            </a:r>
            <a:endParaRPr lang="ru-RU" dirty="0" smtClean="0"/>
          </a:p>
          <a:p>
            <a:pPr>
              <a:buNone/>
            </a:pPr>
            <a:r>
              <a:rPr lang="kk-KZ" dirty="0" smtClean="0"/>
              <a:t>4. Жекеева К.О., Әбдірахманова Қ.Ж. «Қазақ тілі» А -2010</a:t>
            </a:r>
            <a:endParaRPr lang="ru-RU" dirty="0" smtClean="0"/>
          </a:p>
          <a:p>
            <a:endParaRPr lang="ru-RU"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solidFill>
            <a:schemeClr val="accent3">
              <a:lumMod val="75000"/>
            </a:schemeClr>
          </a:solidFill>
        </p:spPr>
        <p:txBody>
          <a:bodyPr/>
          <a:lstStyle/>
          <a:p>
            <a:r>
              <a:rPr lang="kk-KZ" b="1" dirty="0" smtClean="0"/>
              <a:t>Жоспар: </a:t>
            </a:r>
            <a:endParaRPr lang="ru-RU" dirty="0"/>
          </a:p>
        </p:txBody>
      </p:sp>
      <p:sp>
        <p:nvSpPr>
          <p:cNvPr id="3" name="Содержимое 2"/>
          <p:cNvSpPr>
            <a:spLocks noGrp="1"/>
          </p:cNvSpPr>
          <p:nvPr>
            <p:ph idx="1"/>
          </p:nvPr>
        </p:nvSpPr>
        <p:spPr/>
        <p:txBody>
          <a:bodyPr/>
          <a:lstStyle/>
          <a:p>
            <a:pPr>
              <a:buNone/>
            </a:pPr>
            <a:r>
              <a:rPr lang="kk-KZ" dirty="0" smtClean="0"/>
              <a:t>1. Бәсекелестік туралы түсінік.</a:t>
            </a:r>
            <a:endParaRPr lang="ru-RU" dirty="0" smtClean="0"/>
          </a:p>
          <a:p>
            <a:pPr>
              <a:buNone/>
            </a:pPr>
            <a:r>
              <a:rPr lang="kk-KZ" dirty="0" smtClean="0"/>
              <a:t> 2. Бәсекелестік қасиеттер.</a:t>
            </a:r>
            <a:endParaRPr lang="ru-RU" dirty="0" smtClean="0"/>
          </a:p>
          <a:p>
            <a:pPr>
              <a:buNone/>
            </a:pPr>
            <a:r>
              <a:rPr lang="kk-KZ" dirty="0" smtClean="0"/>
              <a:t> 3. Бәсеке адам өмірінде.</a:t>
            </a:r>
            <a:endParaRPr lang="ru-RU" dirty="0" smtClean="0"/>
          </a:p>
          <a:p>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solidFill>
            <a:schemeClr val="accent3">
              <a:lumMod val="75000"/>
            </a:schemeClr>
          </a:solidFill>
        </p:spPr>
        <p:txBody>
          <a:bodyPr>
            <a:normAutofit fontScale="90000"/>
          </a:bodyPr>
          <a:lstStyle/>
          <a:p>
            <a:r>
              <a:rPr lang="kk-KZ" dirty="0" smtClean="0"/>
              <a:t/>
            </a:r>
            <a:br>
              <a:rPr lang="kk-KZ" dirty="0" smtClean="0"/>
            </a:br>
            <a:r>
              <a:rPr lang="kk-KZ" dirty="0" smtClean="0"/>
              <a:t>1. Бәсекелестік туралы түсінік.</a:t>
            </a:r>
            <a:r>
              <a:rPr lang="ru-RU" dirty="0" smtClean="0"/>
              <a:t/>
            </a:r>
            <a:br>
              <a:rPr lang="ru-RU" dirty="0" smtClean="0"/>
            </a:br>
            <a:endParaRPr lang="ru-RU" dirty="0"/>
          </a:p>
        </p:txBody>
      </p:sp>
      <p:sp>
        <p:nvSpPr>
          <p:cNvPr id="3" name="Содержимое 2"/>
          <p:cNvSpPr>
            <a:spLocks noGrp="1"/>
          </p:cNvSpPr>
          <p:nvPr>
            <p:ph idx="1"/>
          </p:nvPr>
        </p:nvSpPr>
        <p:spPr>
          <a:xfrm>
            <a:off x="611560" y="1745432"/>
            <a:ext cx="8229600" cy="5112568"/>
          </a:xfrm>
        </p:spPr>
        <p:txBody>
          <a:bodyPr/>
          <a:lstStyle/>
          <a:p>
            <a:pPr>
              <a:buNone/>
            </a:pPr>
            <a:r>
              <a:rPr lang="kk-KZ" dirty="0" smtClean="0"/>
              <a:t>    </a:t>
            </a:r>
            <a:endParaRPr lang="ru-RU" dirty="0"/>
          </a:p>
        </p:txBody>
      </p:sp>
      <p:sp>
        <p:nvSpPr>
          <p:cNvPr id="4" name="Овал 3"/>
          <p:cNvSpPr/>
          <p:nvPr/>
        </p:nvSpPr>
        <p:spPr>
          <a:xfrm>
            <a:off x="1907704" y="1988840"/>
            <a:ext cx="4536504"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b="1" dirty="0" smtClean="0"/>
              <a:t>Бәсекелестік:</a:t>
            </a:r>
            <a:r>
              <a:rPr lang="kk-KZ" dirty="0" smtClean="0"/>
              <a:t> </a:t>
            </a:r>
            <a:endParaRPr lang="ru-RU" dirty="0"/>
          </a:p>
        </p:txBody>
      </p:sp>
      <p:sp>
        <p:nvSpPr>
          <p:cNvPr id="5" name="Скругленная прямоугольная выноска 4"/>
          <p:cNvSpPr/>
          <p:nvPr/>
        </p:nvSpPr>
        <p:spPr>
          <a:xfrm>
            <a:off x="395536" y="2996952"/>
            <a:ext cx="2520280" cy="2376264"/>
          </a:xfrm>
          <a:prstGeom prst="wedgeRoundRectCallout">
            <a:avLst>
              <a:gd name="adj1" fmla="val 19447"/>
              <a:gd name="adj2" fmla="val -68055"/>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dirty="0" smtClean="0"/>
              <a:t>1) биологияда - туыстық жағынан жақын бір немесе әр түрге жататын организмдердің </a:t>
            </a:r>
            <a:endParaRPr lang="ru-RU" dirty="0"/>
          </a:p>
        </p:txBody>
      </p:sp>
      <p:sp>
        <p:nvSpPr>
          <p:cNvPr id="6" name="Скругленная прямоугольная выноска 5"/>
          <p:cNvSpPr/>
          <p:nvPr/>
        </p:nvSpPr>
        <p:spPr>
          <a:xfrm>
            <a:off x="3419872" y="3212976"/>
            <a:ext cx="2016224" cy="2088232"/>
          </a:xfrm>
          <a:prstGeom prst="wedgeRoundRectCallout">
            <a:avLst>
              <a:gd name="adj1" fmla="val -7315"/>
              <a:gd name="adj2" fmla="val -66760"/>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dirty="0" smtClean="0"/>
              <a:t>2) психологияда - жеке адамдар мен топтар арасындағы қарым-қатынастың түрі;</a:t>
            </a:r>
            <a:endParaRPr lang="ru-RU" dirty="0"/>
          </a:p>
        </p:txBody>
      </p:sp>
      <p:sp>
        <p:nvSpPr>
          <p:cNvPr id="7" name="Скругленная прямоугольная выноска 6"/>
          <p:cNvSpPr/>
          <p:nvPr/>
        </p:nvSpPr>
        <p:spPr>
          <a:xfrm>
            <a:off x="6084168" y="3645024"/>
            <a:ext cx="2160240" cy="1008112"/>
          </a:xfrm>
          <a:prstGeom prst="wedgeRoundRectCallout">
            <a:avLst>
              <a:gd name="adj1" fmla="val -64360"/>
              <a:gd name="adj2" fmla="val -138590"/>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dirty="0" smtClean="0"/>
              <a:t>3) экономикада, қазақша бәсеке</a:t>
            </a:r>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pPr algn="just">
              <a:buNone/>
            </a:pPr>
            <a:r>
              <a:rPr lang="kk-KZ" dirty="0" smtClean="0"/>
              <a:t>    Бәсекелестік белгілі бір мақсатқа жету жолындағы жарыс, тартыс түрінде көрінеді. Ол өзара ынтымақтастыққа, ізгі ниеттілікке негізделмеген жағдайда ашық соғысқа, бақталастыққа ұласады. Бәсекелестік адамның жетістікке жетуіне өз септігін тигізіп, пайдалы қызмет те атқарады.</a:t>
            </a:r>
            <a:endParaRPr lang="ru-RU" dirty="0" smtClean="0"/>
          </a:p>
          <a:p>
            <a:pPr>
              <a:buNone/>
            </a:pPr>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solidFill>
            <a:schemeClr val="accent3">
              <a:lumMod val="75000"/>
            </a:schemeClr>
          </a:solidFill>
        </p:spPr>
        <p:txBody>
          <a:bodyPr>
            <a:normAutofit fontScale="90000"/>
          </a:bodyPr>
          <a:lstStyle/>
          <a:p>
            <a:r>
              <a:rPr lang="kk-KZ" dirty="0" smtClean="0"/>
              <a:t/>
            </a:r>
            <a:br>
              <a:rPr lang="kk-KZ" dirty="0" smtClean="0"/>
            </a:br>
            <a:r>
              <a:rPr lang="kk-KZ" dirty="0" smtClean="0"/>
              <a:t> 2. Бәсекелестік қасиеттер.</a:t>
            </a:r>
            <a:r>
              <a:rPr lang="ru-RU" dirty="0" smtClean="0"/>
              <a:t/>
            </a:r>
            <a:br>
              <a:rPr lang="ru-RU" dirty="0" smtClean="0"/>
            </a:br>
            <a:endParaRPr lang="ru-RU" dirty="0"/>
          </a:p>
        </p:txBody>
      </p:sp>
      <p:sp>
        <p:nvSpPr>
          <p:cNvPr id="3" name="Содержимое 2"/>
          <p:cNvSpPr>
            <a:spLocks noGrp="1"/>
          </p:cNvSpPr>
          <p:nvPr>
            <p:ph idx="1"/>
          </p:nvPr>
        </p:nvSpPr>
        <p:spPr>
          <a:xfrm>
            <a:off x="467544" y="1844824"/>
            <a:ext cx="8229600" cy="4525963"/>
          </a:xfrm>
        </p:spPr>
        <p:txBody>
          <a:bodyPr/>
          <a:lstStyle/>
          <a:p>
            <a:pPr algn="just">
              <a:buNone/>
            </a:pPr>
            <a:r>
              <a:rPr lang="kk-KZ" b="1" dirty="0" smtClean="0"/>
              <a:t>        Бәсекелестік қасиеттер</a:t>
            </a:r>
            <a:r>
              <a:rPr lang="kk-KZ" dirty="0" smtClean="0"/>
              <a:t> - адам мінезіндегі бір-біріне қарама-қайшы, үйлеспейтін қасиеттер, ондай қасиеттер бірдей жағдайларда сәйкес келмейтін, қарама-қайшы формадағы қылықтарды тудырады. </a:t>
            </a:r>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332656"/>
            <a:ext cx="8229600" cy="1143000"/>
          </a:xfrm>
          <a:solidFill>
            <a:schemeClr val="accent3">
              <a:lumMod val="75000"/>
            </a:schemeClr>
          </a:solidFill>
        </p:spPr>
        <p:txBody>
          <a:bodyPr>
            <a:normAutofit fontScale="90000"/>
          </a:bodyPr>
          <a:lstStyle/>
          <a:p>
            <a:r>
              <a:rPr lang="kk-KZ" dirty="0" smtClean="0"/>
              <a:t> 3. Бәсеке адам өмірінде.</a:t>
            </a:r>
            <a:r>
              <a:rPr lang="ru-RU" dirty="0" smtClean="0"/>
              <a:t/>
            </a:r>
            <a:br>
              <a:rPr lang="ru-RU" dirty="0" smtClean="0"/>
            </a:br>
            <a:endParaRPr lang="ru-RU" dirty="0"/>
          </a:p>
        </p:txBody>
      </p:sp>
      <p:sp>
        <p:nvSpPr>
          <p:cNvPr id="3" name="Содержимое 2"/>
          <p:cNvSpPr>
            <a:spLocks noGrp="1"/>
          </p:cNvSpPr>
          <p:nvPr>
            <p:ph idx="1"/>
          </p:nvPr>
        </p:nvSpPr>
        <p:spPr/>
        <p:txBody>
          <a:bodyPr/>
          <a:lstStyle/>
          <a:p>
            <a:pPr>
              <a:buNone/>
            </a:pPr>
            <a:r>
              <a:rPr lang="kk-KZ" b="1" dirty="0" smtClean="0"/>
              <a:t>    Бәсекелестік қылық</a:t>
            </a:r>
            <a:r>
              <a:rPr lang="kk-KZ" dirty="0" smtClean="0"/>
              <a:t> — басқа адамдармен бәсекелестік жағдайында, олардан асып түсуге, бәсекеде оларды орағытып жеңуге бағытталған адамның қылығы.</a:t>
            </a:r>
            <a:endParaRPr lang="ru-RU" dirty="0" smtClean="0"/>
          </a:p>
          <a:p>
            <a:pPr>
              <a:buNone/>
            </a:pPr>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620688"/>
            <a:ext cx="8229600" cy="5505475"/>
          </a:xfrm>
        </p:spPr>
        <p:txBody>
          <a:bodyPr>
            <a:normAutofit fontScale="85000" lnSpcReduction="10000"/>
          </a:bodyPr>
          <a:lstStyle/>
          <a:p>
            <a:pPr algn="just">
              <a:buNone/>
            </a:pPr>
            <a:r>
              <a:rPr lang="kk-KZ" dirty="0" smtClean="0"/>
              <a:t>      Дұрыс өмір сүру үшін күрес те – бәсеке. Қоғамның дамуы үшін де бәсеке керек. Бәсекенің  бір жағы күрес, жарыс болса, екінші жағы – бірлесу. Өмірдің өзі бәсекеден тұрады. Кішкетай бала өмірінен де бәсекенің нышандары байқалады. Балабақшада екі балаға бірдей тапсырма беріңіз, олар бірінен бірі артық, тез, жақсы орындауға тырысады. Анасының көңілін өзіне көбірек аударуға ұмтылады. Бұл да бәсеке. Яғни адам бойында бар қасиет. Кейде адамдар өмірі, тірлігі үнемі бір қалыпты бола бермейді, дағдарыс болады, қиындық болады, банкротқа ұшырайды. Мұндай жағдайда адамдар бір – біріне көмекке келеді, бірлеседі. Яғни бірлесу де адам бойында бар қасиет. </a:t>
            </a:r>
            <a:endParaRPr lang="ru-RU" dirty="0" smtClean="0"/>
          </a:p>
          <a:p>
            <a:pPr>
              <a:buNone/>
            </a:pPr>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593304"/>
            <a:ext cx="8748464" cy="6264696"/>
          </a:xfrm>
        </p:spPr>
        <p:txBody>
          <a:bodyPr>
            <a:normAutofit fontScale="77500" lnSpcReduction="20000"/>
          </a:bodyPr>
          <a:lstStyle/>
          <a:p>
            <a:pPr algn="just">
              <a:buNone/>
            </a:pPr>
            <a:r>
              <a:rPr lang="kk-KZ" dirty="0" smtClean="0"/>
              <a:t>    </a:t>
            </a:r>
            <a:r>
              <a:rPr lang="kk-KZ" b="1" dirty="0" smtClean="0">
                <a:solidFill>
                  <a:srgbClr val="FF0000"/>
                </a:solidFill>
              </a:rPr>
              <a:t>Тұрмыс – тіршілікте, өндірісте адамгершілік тұрғыдағы бәсеке немесе оның қарсы жағы – адамгершілік тұрғыға жатпайтын бәсеке де бар. </a:t>
            </a:r>
            <a:r>
              <a:rPr lang="kk-KZ" dirty="0" smtClean="0"/>
              <a:t>Әр мемлекетте адамгершілікті емес бәсекеге қарсы заң бар. Одақ кезінді тек қана мемлекеттік меншік болғандықтан, бәсеке болған жоқ, тек бәсекенің екінші жағы бірлестік болды. Ал өркениетті қоғамда, мемлекетте бәсекенің екі жағы бірдей болу керек. Өркениетті қоғамда бәсеке қадай болу керек? Қытайда мынадай мақал бар: «Жауын бірінші дос ете алған адам жеңеді». Неге десеңіз, өркениетті қоғамда  бәсекенің тек жарыс, күрес, айтыс жағы болмайды, бәсекенің тек бір жағы, күрес, айтыс жағы болса, онда адам адамға жау болып келеді. Мұндай мәдениетпен ешкім тұра алмайды. Қазіргі өркениетті мемлекеттерде әділетті бәсеке. Осы бәсекеде бәсекенің екі жағыда бірге. Бұл мемлекет үші жақсы. Әр өндіріс, мейлі ол жеке болсын, кооперативтік болсын, жаман өнім берсін, жақсы өнім берсін – бәрі мемлекеттікі. </a:t>
            </a:r>
            <a:endParaRPr lang="ru-RU" dirty="0" smtClean="0"/>
          </a:p>
          <a:p>
            <a:pPr>
              <a:buNone/>
            </a:pPr>
            <a:endParaRPr lang="kk-KZ" b="1" dirty="0" smtClean="0">
              <a:solidFill>
                <a:srgbClr val="FF0000"/>
              </a:solidFill>
            </a:endParaRPr>
          </a:p>
          <a:p>
            <a:pPr>
              <a:buNone/>
            </a:pPr>
            <a:endParaRPr lang="ru-RU" b="1" dirty="0">
              <a:solidFill>
                <a:srgbClr val="FF0000"/>
              </a:solidFill>
            </a:endParaRPr>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91</TotalTime>
  <Words>1985</Words>
  <Application>Microsoft Office PowerPoint</Application>
  <PresentationFormat>Экран (4:3)</PresentationFormat>
  <Paragraphs>124</Paragraphs>
  <Slides>22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22</vt:i4>
      </vt:variant>
    </vt:vector>
  </HeadingPairs>
  <TitlesOfParts>
    <vt:vector size="23" baseType="lpstr">
      <vt:lpstr>Тема Office</vt:lpstr>
      <vt:lpstr>Бәсекелестік. </vt:lpstr>
      <vt:lpstr>Мақсаты: </vt:lpstr>
      <vt:lpstr>Жоспар: </vt:lpstr>
      <vt:lpstr> 1. Бәсекелестік туралы түсінік. </vt:lpstr>
      <vt:lpstr>Слайд 5</vt:lpstr>
      <vt:lpstr>  2. Бәсекелестік қасиеттер. </vt:lpstr>
      <vt:lpstr> 3. Бәсеке адам өмірінде. </vt:lpstr>
      <vt:lpstr>Слайд 8</vt:lpstr>
      <vt:lpstr>Слайд 9</vt:lpstr>
      <vt:lpstr>4-бап. Бәсекелестік қағидаттары</vt:lpstr>
      <vt:lpstr> 6-бап. Осы Заңда пайдаланылатын негізгі ұғымдар</vt:lpstr>
      <vt:lpstr>Слайд 12</vt:lpstr>
      <vt:lpstr>Жосықсыз бәсеке</vt:lpstr>
      <vt:lpstr>БӘСЕКЕЛЕСТІКТІ ҚОРҒАУ</vt:lpstr>
      <vt:lpstr>Слайд 15</vt:lpstr>
      <vt:lpstr>Слайд 16</vt:lpstr>
      <vt:lpstr> 55-бап. Экономикалық шоғырлануға рұқсат беру туралы   өтініш бойынша шешім</vt:lpstr>
      <vt:lpstr>5. Монополияға қарсы орган өз бастамасы бойынша немесе мүдделі тұлғаның өтініші бойынша:            1) елеулі мән-жайлар монополияға қарсы органға белгілі болмаған және белгілі болуы мүмкін болмаған, мұның өзі заңсыз немесе негізсіз шешімдер қабылдауға алып келген;         2) шешім дәйексіз ақпарат негізінде қабылданып, бұл заңсыз немесе негізсіз шешім қабылдауға алып келген;         3) экономикалық шоғырланудың қатысушылары талаптар мен міндеттемелерді орындамай, монополияға қарсы органның шешімі осыларға байланысты болған жағдайларда экономикалық шоғырлануға рұқсат беру туралы немесе экономикалық шоғырлануға тыйым салу туралы шешімін қайта қарауы мүмкін.         6. Шешімді қайта қарау нәтижелері бойынша монополияға қарсы орган:         1) шешімді өзгеріссіз қалдырады;         2) шешімді өзгертеді;         3) шешімнің күшін жояды;         4) жаңа шешім қабылдайды .  7. Шешімді қайта қарау нәтижелері бойынша монополияға қарсы орган экономикалық шоғырлануға берілген рұқсаттың күшін жою туралы шешім қабылдаған жағдайда, экономикалық шоғырлану нәтижесінде құрылған нарық субъектісін мемлекеттік тіркеу монополияға қарсы органның талап қоюы бойынша сот тәртібімен жарамсыз деп танылады.         8. Монополияға қарсы орган бұрын қабылдаған шешімді өзгерте алатын қосымша ақпарат пен құжаттарды қарау үшін өтініш беруші осы Заңда белгіленген тәртіппен өтініш береді.         9. Монополияға қарсы органның экономикалық шоғырлануға бұрын қабылданған шешімін қайта қарау жөніндегі шешімі монополияға қарсы органның актісімен ресімделеді және мұндай шешім қабылданған сәттен бастап үш жұмыс күні ішінде мүдделі тұлғаға жіберіледі.</vt:lpstr>
      <vt:lpstr> 56-бап. Экономикалық шоғырлануға рұқсат беру туралы                     өтініштерді қарауды тоқтату негіздері  </vt:lpstr>
      <vt:lpstr>Тақырыпты бекітуге арналған сұрақтар:</vt:lpstr>
      <vt:lpstr>Пайдаланылатын әдебиеттер: </vt:lpstr>
      <vt:lpstr>Слайд 22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Бәсекелестік. </dc:title>
  <dc:creator>User</dc:creator>
  <cp:lastModifiedBy>User</cp:lastModifiedBy>
  <cp:revision>12</cp:revision>
  <dcterms:created xsi:type="dcterms:W3CDTF">2014-01-30T11:43:02Z</dcterms:created>
  <dcterms:modified xsi:type="dcterms:W3CDTF">2014-03-25T20:52:45Z</dcterms:modified>
</cp:coreProperties>
</file>